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</p:sldMasterIdLst>
  <p:notesMasterIdLst>
    <p:notesMasterId r:id="rId5"/>
  </p:notesMasterIdLst>
  <p:handoutMasterIdLst>
    <p:handoutMasterId r:id="rId139"/>
  </p:handoutMasterIdLst>
  <p:sldIdLst>
    <p:sldId id="1979" r:id="rId4"/>
    <p:sldId id="1982" r:id="rId6"/>
    <p:sldId id="2310" r:id="rId7"/>
    <p:sldId id="1983" r:id="rId8"/>
    <p:sldId id="2226" r:id="rId9"/>
    <p:sldId id="2545" r:id="rId10"/>
    <p:sldId id="2611" r:id="rId11"/>
    <p:sldId id="2612" r:id="rId12"/>
    <p:sldId id="2613" r:id="rId13"/>
    <p:sldId id="2614" r:id="rId14"/>
    <p:sldId id="2615" r:id="rId15"/>
    <p:sldId id="2616" r:id="rId16"/>
    <p:sldId id="2617" r:id="rId17"/>
    <p:sldId id="2618" r:id="rId18"/>
    <p:sldId id="2619" r:id="rId19"/>
    <p:sldId id="2620" r:id="rId20"/>
    <p:sldId id="2621" r:id="rId21"/>
    <p:sldId id="2622" r:id="rId22"/>
    <p:sldId id="2623" r:id="rId23"/>
    <p:sldId id="2624" r:id="rId24"/>
    <p:sldId id="2625" r:id="rId25"/>
    <p:sldId id="2626" r:id="rId26"/>
    <p:sldId id="2627" r:id="rId27"/>
    <p:sldId id="2628" r:id="rId28"/>
    <p:sldId id="2629" r:id="rId29"/>
    <p:sldId id="2630" r:id="rId30"/>
    <p:sldId id="2631" r:id="rId31"/>
    <p:sldId id="2632" r:id="rId32"/>
    <p:sldId id="2633" r:id="rId33"/>
    <p:sldId id="2634" r:id="rId34"/>
    <p:sldId id="2635" r:id="rId35"/>
    <p:sldId id="2636" r:id="rId36"/>
    <p:sldId id="2637" r:id="rId37"/>
    <p:sldId id="2638" r:id="rId38"/>
    <p:sldId id="2639" r:id="rId39"/>
    <p:sldId id="2640" r:id="rId40"/>
    <p:sldId id="2641" r:id="rId41"/>
    <p:sldId id="2642" r:id="rId42"/>
    <p:sldId id="2643" r:id="rId43"/>
    <p:sldId id="2644" r:id="rId44"/>
    <p:sldId id="2645" r:id="rId45"/>
    <p:sldId id="2646" r:id="rId46"/>
    <p:sldId id="2647" r:id="rId47"/>
    <p:sldId id="2648" r:id="rId48"/>
    <p:sldId id="2649" r:id="rId49"/>
    <p:sldId id="2650" r:id="rId50"/>
    <p:sldId id="2651" r:id="rId51"/>
    <p:sldId id="2652" r:id="rId52"/>
    <p:sldId id="2653" r:id="rId53"/>
    <p:sldId id="2654" r:id="rId54"/>
    <p:sldId id="2655" r:id="rId55"/>
    <p:sldId id="2656" r:id="rId56"/>
    <p:sldId id="2657" r:id="rId57"/>
    <p:sldId id="2658" r:id="rId58"/>
    <p:sldId id="2659" r:id="rId59"/>
    <p:sldId id="2660" r:id="rId60"/>
    <p:sldId id="2661" r:id="rId61"/>
    <p:sldId id="2662" r:id="rId62"/>
    <p:sldId id="2663" r:id="rId63"/>
    <p:sldId id="2664" r:id="rId64"/>
    <p:sldId id="2665" r:id="rId65"/>
    <p:sldId id="2666" r:id="rId66"/>
    <p:sldId id="2667" r:id="rId67"/>
    <p:sldId id="2668" r:id="rId68"/>
    <p:sldId id="2669" r:id="rId69"/>
    <p:sldId id="2670" r:id="rId70"/>
    <p:sldId id="2671" r:id="rId71"/>
    <p:sldId id="2672" r:id="rId72"/>
    <p:sldId id="2673" r:id="rId73"/>
    <p:sldId id="2674" r:id="rId74"/>
    <p:sldId id="2675" r:id="rId75"/>
    <p:sldId id="2676" r:id="rId76"/>
    <p:sldId id="2677" r:id="rId77"/>
    <p:sldId id="2678" r:id="rId78"/>
    <p:sldId id="2679" r:id="rId79"/>
    <p:sldId id="2680" r:id="rId80"/>
    <p:sldId id="2681" r:id="rId81"/>
    <p:sldId id="2682" r:id="rId82"/>
    <p:sldId id="2683" r:id="rId83"/>
    <p:sldId id="2684" r:id="rId84"/>
    <p:sldId id="2685" r:id="rId85"/>
    <p:sldId id="2686" r:id="rId86"/>
    <p:sldId id="2687" r:id="rId87"/>
    <p:sldId id="2688" r:id="rId88"/>
    <p:sldId id="2689" r:id="rId89"/>
    <p:sldId id="2690" r:id="rId90"/>
    <p:sldId id="2691" r:id="rId91"/>
    <p:sldId id="2692" r:id="rId92"/>
    <p:sldId id="2693" r:id="rId93"/>
    <p:sldId id="2694" r:id="rId94"/>
    <p:sldId id="2695" r:id="rId95"/>
    <p:sldId id="2696" r:id="rId96"/>
    <p:sldId id="2697" r:id="rId97"/>
    <p:sldId id="2698" r:id="rId98"/>
    <p:sldId id="2699" r:id="rId99"/>
    <p:sldId id="2700" r:id="rId100"/>
    <p:sldId id="2701" r:id="rId101"/>
    <p:sldId id="2702" r:id="rId102"/>
    <p:sldId id="2703" r:id="rId103"/>
    <p:sldId id="2716" r:id="rId104"/>
    <p:sldId id="2704" r:id="rId105"/>
    <p:sldId id="2705" r:id="rId106"/>
    <p:sldId id="2706" r:id="rId107"/>
    <p:sldId id="2707" r:id="rId108"/>
    <p:sldId id="2708" r:id="rId109"/>
    <p:sldId id="2709" r:id="rId110"/>
    <p:sldId id="2710" r:id="rId111"/>
    <p:sldId id="2711" r:id="rId112"/>
    <p:sldId id="2712" r:id="rId113"/>
    <p:sldId id="2713" r:id="rId114"/>
    <p:sldId id="2714" r:id="rId115"/>
    <p:sldId id="2715" r:id="rId116"/>
    <p:sldId id="2717" r:id="rId117"/>
    <p:sldId id="2718" r:id="rId118"/>
    <p:sldId id="2719" r:id="rId119"/>
    <p:sldId id="2720" r:id="rId120"/>
    <p:sldId id="2721" r:id="rId121"/>
    <p:sldId id="2722" r:id="rId122"/>
    <p:sldId id="2723" r:id="rId123"/>
    <p:sldId id="2724" r:id="rId124"/>
    <p:sldId id="2725" r:id="rId125"/>
    <p:sldId id="2726" r:id="rId126"/>
    <p:sldId id="2727" r:id="rId127"/>
    <p:sldId id="2728" r:id="rId128"/>
    <p:sldId id="2729" r:id="rId129"/>
    <p:sldId id="2730" r:id="rId130"/>
    <p:sldId id="2731" r:id="rId131"/>
    <p:sldId id="2732" r:id="rId132"/>
    <p:sldId id="2733" r:id="rId133"/>
    <p:sldId id="2734" r:id="rId134"/>
    <p:sldId id="2735" r:id="rId135"/>
    <p:sldId id="2736" r:id="rId136"/>
    <p:sldId id="2737" r:id="rId137"/>
    <p:sldId id="2225" r:id="rId138"/>
  </p:sldIdLst>
  <p:sldSz cx="12190095" cy="6859270"/>
  <p:notesSz cx="6858000" cy="9144000"/>
  <p:custDataLst>
    <p:tags r:id="rId144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10" userDrawn="1">
          <p15:clr>
            <a:srgbClr val="A4A3A4"/>
          </p15:clr>
        </p15:guide>
        <p15:guide id="2" pos="768" userDrawn="1">
          <p15:clr>
            <a:srgbClr val="A4A3A4"/>
          </p15:clr>
        </p15:guide>
        <p15:guide id="3" pos="649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10" clrIdx="0"/>
  <p:cmAuthor id="0" name="Mia Vida Villanueva" initials="MVV" lastIdx="1" clrIdx="0"/>
  <p:cmAuthor id="7" name="1206988966@qq.com" initials="1" lastIdx="1" clrIdx="2"/>
  <p:cmAuthor id="8" name="姜伟光" initials="姜" lastIdx="1" clrIdx="0"/>
  <p:cmAuthor id="2" name="作者" initials="A" lastIdx="1" clrIdx="1"/>
  <p:cmAuthor id="3" name="lenovo" initials="l" lastIdx="6" clrIdx="2"/>
  <p:cmAuthor id="4" name="Administrator" initials="A" lastIdx="4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369B2"/>
    <a:srgbClr val="FF0000"/>
    <a:srgbClr val="FFCA08"/>
    <a:srgbClr val="76C0DD"/>
    <a:srgbClr val="FAFAFA"/>
    <a:srgbClr val="F2F2F2"/>
    <a:srgbClr val="006BBC"/>
    <a:srgbClr val="0075C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1" autoAdjust="0"/>
    <p:restoredTop sz="94660" autoAdjust="0"/>
  </p:normalViewPr>
  <p:slideViewPr>
    <p:cSldViewPr showGuides="1">
      <p:cViewPr>
        <p:scale>
          <a:sx n="97" d="100"/>
          <a:sy n="97" d="100"/>
        </p:scale>
        <p:origin x="136" y="0"/>
      </p:cViewPr>
      <p:guideLst>
        <p:guide orient="horz" pos="2410"/>
        <p:guide pos="768"/>
        <p:guide pos="64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213"/>
        <p:guide pos="2046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5.xml"/><Relationship Id="rId98" Type="http://schemas.openxmlformats.org/officeDocument/2006/relationships/slide" Target="slides/slide94.xml"/><Relationship Id="rId97" Type="http://schemas.openxmlformats.org/officeDocument/2006/relationships/slide" Target="slides/slide93.xml"/><Relationship Id="rId96" Type="http://schemas.openxmlformats.org/officeDocument/2006/relationships/slide" Target="slides/slide92.xml"/><Relationship Id="rId95" Type="http://schemas.openxmlformats.org/officeDocument/2006/relationships/slide" Target="slides/slide91.xml"/><Relationship Id="rId94" Type="http://schemas.openxmlformats.org/officeDocument/2006/relationships/slide" Target="slides/slide90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" Type="http://schemas.openxmlformats.org/officeDocument/2006/relationships/slide" Target="slides/slide5.xml"/><Relationship Id="rId89" Type="http://schemas.openxmlformats.org/officeDocument/2006/relationships/slide" Target="slides/slide85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slide" Target="slides/slide4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4" Type="http://schemas.openxmlformats.org/officeDocument/2006/relationships/tags" Target="tags/tag59.xml"/><Relationship Id="rId143" Type="http://schemas.openxmlformats.org/officeDocument/2006/relationships/commentAuthors" Target="commentAuthors.xml"/><Relationship Id="rId142" Type="http://schemas.openxmlformats.org/officeDocument/2006/relationships/tableStyles" Target="tableStyles.xml"/><Relationship Id="rId141" Type="http://schemas.openxmlformats.org/officeDocument/2006/relationships/viewProps" Target="viewProps.xml"/><Relationship Id="rId140" Type="http://schemas.openxmlformats.org/officeDocument/2006/relationships/presProps" Target="presProps.xml"/><Relationship Id="rId14" Type="http://schemas.openxmlformats.org/officeDocument/2006/relationships/slide" Target="slides/slide10.xml"/><Relationship Id="rId139" Type="http://schemas.openxmlformats.org/officeDocument/2006/relationships/handoutMaster" Target="handoutMasters/handoutMaster1.xml"/><Relationship Id="rId138" Type="http://schemas.openxmlformats.org/officeDocument/2006/relationships/slide" Target="slides/slide134.xml"/><Relationship Id="rId137" Type="http://schemas.openxmlformats.org/officeDocument/2006/relationships/slide" Target="slides/slide133.xml"/><Relationship Id="rId136" Type="http://schemas.openxmlformats.org/officeDocument/2006/relationships/slide" Target="slides/slide132.xml"/><Relationship Id="rId135" Type="http://schemas.openxmlformats.org/officeDocument/2006/relationships/slide" Target="slides/slide131.xml"/><Relationship Id="rId134" Type="http://schemas.openxmlformats.org/officeDocument/2006/relationships/slide" Target="slides/slide130.xml"/><Relationship Id="rId133" Type="http://schemas.openxmlformats.org/officeDocument/2006/relationships/slide" Target="slides/slide129.xml"/><Relationship Id="rId132" Type="http://schemas.openxmlformats.org/officeDocument/2006/relationships/slide" Target="slides/slide128.xml"/><Relationship Id="rId131" Type="http://schemas.openxmlformats.org/officeDocument/2006/relationships/slide" Target="slides/slide127.xml"/><Relationship Id="rId130" Type="http://schemas.openxmlformats.org/officeDocument/2006/relationships/slide" Target="slides/slide126.xml"/><Relationship Id="rId13" Type="http://schemas.openxmlformats.org/officeDocument/2006/relationships/slide" Target="slides/slide9.xml"/><Relationship Id="rId129" Type="http://schemas.openxmlformats.org/officeDocument/2006/relationships/slide" Target="slides/slide125.xml"/><Relationship Id="rId128" Type="http://schemas.openxmlformats.org/officeDocument/2006/relationships/slide" Target="slides/slide124.xml"/><Relationship Id="rId127" Type="http://schemas.openxmlformats.org/officeDocument/2006/relationships/slide" Target="slides/slide123.xml"/><Relationship Id="rId126" Type="http://schemas.openxmlformats.org/officeDocument/2006/relationships/slide" Target="slides/slide122.xml"/><Relationship Id="rId125" Type="http://schemas.openxmlformats.org/officeDocument/2006/relationships/slide" Target="slides/slide121.xml"/><Relationship Id="rId124" Type="http://schemas.openxmlformats.org/officeDocument/2006/relationships/slide" Target="slides/slide120.xml"/><Relationship Id="rId123" Type="http://schemas.openxmlformats.org/officeDocument/2006/relationships/slide" Target="slides/slide119.xml"/><Relationship Id="rId122" Type="http://schemas.openxmlformats.org/officeDocument/2006/relationships/slide" Target="slides/slide118.xml"/><Relationship Id="rId121" Type="http://schemas.openxmlformats.org/officeDocument/2006/relationships/slide" Target="slides/slide117.xml"/><Relationship Id="rId120" Type="http://schemas.openxmlformats.org/officeDocument/2006/relationships/slide" Target="slides/slide116.xml"/><Relationship Id="rId12" Type="http://schemas.openxmlformats.org/officeDocument/2006/relationships/slide" Target="slides/slide8.xml"/><Relationship Id="rId119" Type="http://schemas.openxmlformats.org/officeDocument/2006/relationships/slide" Target="slides/slide115.xml"/><Relationship Id="rId118" Type="http://schemas.openxmlformats.org/officeDocument/2006/relationships/slide" Target="slides/slide114.xml"/><Relationship Id="rId117" Type="http://schemas.openxmlformats.org/officeDocument/2006/relationships/slide" Target="slides/slide113.xml"/><Relationship Id="rId116" Type="http://schemas.openxmlformats.org/officeDocument/2006/relationships/slide" Target="slides/slide112.xml"/><Relationship Id="rId115" Type="http://schemas.openxmlformats.org/officeDocument/2006/relationships/slide" Target="slides/slide111.xml"/><Relationship Id="rId114" Type="http://schemas.openxmlformats.org/officeDocument/2006/relationships/slide" Target="slides/slide110.xml"/><Relationship Id="rId113" Type="http://schemas.openxmlformats.org/officeDocument/2006/relationships/slide" Target="slides/slide109.xml"/><Relationship Id="rId112" Type="http://schemas.openxmlformats.org/officeDocument/2006/relationships/slide" Target="slides/slide108.xml"/><Relationship Id="rId111" Type="http://schemas.openxmlformats.org/officeDocument/2006/relationships/slide" Target="slides/slide107.xml"/><Relationship Id="rId110" Type="http://schemas.openxmlformats.org/officeDocument/2006/relationships/slide" Target="slides/slide106.xml"/><Relationship Id="rId11" Type="http://schemas.openxmlformats.org/officeDocument/2006/relationships/slide" Target="slides/slide7.xml"/><Relationship Id="rId109" Type="http://schemas.openxmlformats.org/officeDocument/2006/relationships/slide" Target="slides/slide105.xml"/><Relationship Id="rId108" Type="http://schemas.openxmlformats.org/officeDocument/2006/relationships/slide" Target="slides/slide104.xml"/><Relationship Id="rId107" Type="http://schemas.openxmlformats.org/officeDocument/2006/relationships/slide" Target="slides/slide103.xml"/><Relationship Id="rId106" Type="http://schemas.openxmlformats.org/officeDocument/2006/relationships/slide" Target="slides/slide102.xml"/><Relationship Id="rId105" Type="http://schemas.openxmlformats.org/officeDocument/2006/relationships/slide" Target="slides/slide101.xml"/><Relationship Id="rId104" Type="http://schemas.openxmlformats.org/officeDocument/2006/relationships/slide" Target="slides/slide100.xml"/><Relationship Id="rId103" Type="http://schemas.openxmlformats.org/officeDocument/2006/relationships/slide" Target="slides/slide99.xml"/><Relationship Id="rId102" Type="http://schemas.openxmlformats.org/officeDocument/2006/relationships/slide" Target="slides/slide98.xml"/><Relationship Id="rId101" Type="http://schemas.openxmlformats.org/officeDocument/2006/relationships/slide" Target="slides/slide97.xml"/><Relationship Id="rId100" Type="http://schemas.openxmlformats.org/officeDocument/2006/relationships/slide" Target="slides/slide96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2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3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4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5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6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7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8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9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0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2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3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5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6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7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8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9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0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3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4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5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6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7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8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9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0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3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9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4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5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6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7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8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9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0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94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94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894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15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15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15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25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25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25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35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35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3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46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46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46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56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56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56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66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66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66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76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76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87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87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87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97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97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97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07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07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07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0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04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0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17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17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17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28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28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28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38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38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38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48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48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48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68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68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69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9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99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39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09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09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09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30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30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30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40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40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40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1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14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14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50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50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50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61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61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61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71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71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71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81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91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91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491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02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02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02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12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12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12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22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22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22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32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32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32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43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43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43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45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53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53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553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55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55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55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6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76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76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86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86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86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96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96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996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07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07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07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17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17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17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27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27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27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37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37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37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48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8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58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58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68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68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68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78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78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78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88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88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89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99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99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099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09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09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109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1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19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11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91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91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191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01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01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01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32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32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32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42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42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42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2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52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63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63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63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73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73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73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83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83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83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93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93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293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04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04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04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14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14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14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24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24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24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34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34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34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44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44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45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55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65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65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65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75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75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75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85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85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85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96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96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396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06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06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406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16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16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416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26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26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426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37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37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437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47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47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447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19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19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519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29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29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529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39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39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539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49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49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549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2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23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2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34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34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3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5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53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853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44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44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4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5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54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5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64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6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7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75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7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9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795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79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5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56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85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86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7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77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87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87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87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88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6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63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863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9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97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897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0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08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0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1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18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1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28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28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2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38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38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38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49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49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4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69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79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79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79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9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90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2990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00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00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00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73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873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1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10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10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20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20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20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31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31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31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4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41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41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51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51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5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6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61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61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8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82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82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92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92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092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0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02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02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12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12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1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8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84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884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23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23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23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33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33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33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43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43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43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5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53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53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64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64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64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74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84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84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84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94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94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194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05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205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3205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986" name="Rectangle 3"/>
          <p:cNvSpPr>
            <a:spLocks noGrp="1"/>
          </p:cNvSpPr>
          <p:nvPr>
            <p:ph idx="4294967295" hasCustomPrompt="1"/>
          </p:nvPr>
        </p:nvSpPr>
        <p:spPr>
          <a:xfrm>
            <a:off x="978535" y="1094105"/>
            <a:ext cx="10452100" cy="5215890"/>
          </a:xfrm>
        </p:spPr>
        <p:txBody>
          <a:bodyPr vert="horz" wrap="square" lIns="91456" tIns="45728" rIns="91456" bIns="45728" anchor="t" anchorCtr="0">
            <a:no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</a:lstStyle>
          <a:p>
            <a:pPr lvl="1">
              <a:lnSpc>
                <a:spcPct val="90000"/>
              </a:lnSpc>
            </a:pPr>
            <a:endParaRPr lang="zh-CN" altLang="en-US" sz="2400" dirty="0"/>
          </a:p>
        </p:txBody>
      </p:sp>
      <p:sp>
        <p:nvSpPr>
          <p:cNvPr id="2" name="标题 1"/>
          <p:cNvSpPr>
            <a:spLocks noGrp="1"/>
          </p:cNvSpPr>
          <p:nvPr userDrawn="1"/>
        </p:nvSpPr>
        <p:spPr bwMode="auto">
          <a:xfrm>
            <a:off x="1055370" y="11747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 userDrawn="1"/>
        </p:nvSpPr>
        <p:spPr bwMode="auto">
          <a:xfrm>
            <a:off x="1127125" y="5778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51865" y="119380"/>
            <a:ext cx="6422390" cy="789305"/>
          </a:xfrm>
        </p:spPr>
        <p:txBody>
          <a:bodyPr/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805" y="119380"/>
            <a:ext cx="10323830" cy="78930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2141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99268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lvl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0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架构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920607" y="220704"/>
            <a:ext cx="9137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Wingdings" panose="05000000000000000000" pitchFamily="2" charset="2"/>
              </a:rPr>
              <a:t>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1" algn="l">
              <a:lnSpc>
                <a:spcPct val="120000"/>
              </a:lnSpc>
              <a:buClrTx/>
              <a:buSzTx/>
              <a:buNone/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第二级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第三级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第四级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0" Type="http://schemas.openxmlformats.org/officeDocument/2006/relationships/notesSlide" Target="../notesSlides/notesSlide4.xml"/><Relationship Id="rId3" Type="http://schemas.openxmlformats.org/officeDocument/2006/relationships/tags" Target="../tags/tag3.xml"/><Relationship Id="rId29" Type="http://schemas.openxmlformats.org/officeDocument/2006/relationships/slideLayout" Target="../slideLayouts/slideLayout4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tags" Target="../tags/tag2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3" Type="http://schemas.openxmlformats.org/officeDocument/2006/relationships/slideLayout" Target="../slideLayouts/slideLayout8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tags" Target="../tags/tag4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504662" y="2534497"/>
            <a:ext cx="740654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5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zh-CN" altLang="en-US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数据类型与约束</a:t>
            </a:r>
            <a:endParaRPr lang="zh-CN" altLang="en-US" sz="45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4341" name="组合 4"/>
          <p:cNvGrpSpPr/>
          <p:nvPr/>
        </p:nvGrpSpPr>
        <p:grpSpPr>
          <a:xfrm>
            <a:off x="3112602" y="2061424"/>
            <a:ext cx="5964893" cy="2815054"/>
            <a:chOff x="1240970" y="1994829"/>
            <a:chExt cx="5965939" cy="2816626"/>
          </a:xfrm>
        </p:grpSpPr>
        <p:sp>
          <p:nvSpPr>
            <p:cNvPr id="14345" name="矩形 2"/>
            <p:cNvSpPr/>
            <p:nvPr/>
          </p:nvSpPr>
          <p:spPr>
            <a:xfrm>
              <a:off x="1240970" y="2456831"/>
              <a:ext cx="5965939" cy="23546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USE xscj;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my_int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int_1 INT,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int_2 INT UNSIGNED,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int_3 TINYINT,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int_4 TINYINT UNSIGNED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4346" name="矩形 3"/>
            <p:cNvSpPr/>
            <p:nvPr/>
          </p:nvSpPr>
          <p:spPr>
            <a:xfrm>
              <a:off x="1495175" y="1994829"/>
              <a:ext cx="3943406" cy="4606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演示：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INT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 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和 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TINYINT 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类型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2457066" y="3007426"/>
            <a:ext cx="655536" cy="657122"/>
            <a:chOff x="765530" y="3286093"/>
            <a:chExt cx="656530" cy="657462"/>
          </a:xfrm>
        </p:grpSpPr>
        <p:sp>
          <p:nvSpPr>
            <p:cNvPr id="14343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344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kern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ea typeface="微软雅黑" panose="020B0503020204020204" pitchFamily="34" charset="-122"/>
                <a:cs typeface="Times New Roman" panose="02020603050405020304" charset="0"/>
                <a:sym typeface="+mn-ea"/>
              </a:rPr>
              <a:t>自动增长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5.3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圆角矩形 2"/>
          <p:cNvSpPr>
            <a:spLocks noChangeArrowheads="1"/>
          </p:cNvSpPr>
          <p:nvPr/>
        </p:nvSpPr>
        <p:spPr bwMode="auto">
          <a:xfrm>
            <a:off x="3080857" y="2459825"/>
            <a:ext cx="5261741" cy="78886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3533223" y="2680452"/>
            <a:ext cx="4399862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 数据类型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AUTO_INCREMENT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自动增长的语法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 bldLvl="0" animBg="1"/>
      <p:bldP spid="8" grpId="0"/>
      <p:bldP spid="8" grpId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47459" name="右箭头 6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7460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自动增长的语法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588" y="1715403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065015" y="2462999"/>
            <a:ext cx="5742678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一个表中只能有一个自动增长字段</a:t>
            </a:r>
            <a:r>
              <a:rPr lang="zh-CN" altLang="en-US" dirty="0">
                <a:latin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该字段的数据类型是整数类型</a:t>
            </a:r>
            <a:r>
              <a:rPr lang="zh-CN" altLang="en-US" dirty="0">
                <a:latin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必须定义为键，如</a:t>
            </a:r>
            <a:r>
              <a:rPr lang="en-US" altLang="zh-CN" dirty="0">
                <a:latin typeface="Arial" panose="020B0604020202020204" pitchFamily="34" charset="0"/>
              </a:rPr>
              <a:t>UNIQUE KEY</a:t>
            </a:r>
            <a:r>
              <a:rPr lang="zh-CN" altLang="zh-CN" dirty="0">
                <a:latin typeface="Arial" panose="020B0604020202020204" pitchFamily="34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</a:rPr>
              <a:t>PRIMARY KEY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48483" name="右箭头 6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8484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自动增长的语法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148485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588" y="1715403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065015" y="2462999"/>
            <a:ext cx="5617284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若为自动增长字段插入</a:t>
            </a:r>
            <a:r>
              <a:rPr lang="en-US" altLang="zh-CN" dirty="0">
                <a:latin typeface="Arial" panose="020B0604020202020204" pitchFamily="34" charset="0"/>
              </a:rPr>
              <a:t>NULL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</a:rPr>
              <a:t>0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en-US" altLang="zh-CN" dirty="0">
                <a:latin typeface="Arial" panose="020B0604020202020204" pitchFamily="34" charset="0"/>
              </a:rPr>
              <a:t>DEFAULT</a:t>
            </a:r>
            <a:r>
              <a:rPr lang="zh-CN" altLang="en-US" dirty="0">
                <a:latin typeface="Arial" panose="020B0604020202020204" pitchFamily="34" charset="0"/>
              </a:rPr>
              <a:t>或在插入时省略该字段，该字段就会使用自动增长值；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若插入的是一个具体值，则不会使用自动增长值。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49507" name="右箭头 6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9508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自动增长的语法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149509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588" y="1715403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065015" y="2462999"/>
            <a:ext cx="5617284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自动增长值从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开始自增，每次加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若插入的值大于自动增长的值，则下次插入的自动增长值会自动使用最大值加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若插入的值小于自动增长值，则不会对自动增长值产生影响。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0531" name="右箭头 6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0532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自动增长的语法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150533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588" y="1715403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065015" y="2462999"/>
            <a:ext cx="5617284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使用</a:t>
            </a:r>
            <a:r>
              <a:rPr lang="en-US" altLang="zh-CN" dirty="0">
                <a:latin typeface="Arial" panose="020B0604020202020204" pitchFamily="34" charset="0"/>
              </a:rPr>
              <a:t>DELETE</a:t>
            </a:r>
            <a:r>
              <a:rPr lang="zh-CN" altLang="en-US" dirty="0">
                <a:latin typeface="Arial" panose="020B0604020202020204" pitchFamily="34" charset="0"/>
              </a:rPr>
              <a:t>删除记录时，自动增长值不会减小或填补空缺。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2584" name="矩形 2"/>
          <p:cNvSpPr/>
          <p:nvPr/>
        </p:nvSpPr>
        <p:spPr>
          <a:xfrm>
            <a:off x="2336435" y="2501093"/>
            <a:ext cx="7814042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CREATE TABLE my_auto (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  -&gt;   id INT UNSIGNED PRIMARY KEY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AUTO_INCREMENT</a:t>
            </a:r>
            <a:r>
              <a:rPr lang="en-US" altLang="zh-CN" sz="1400" dirty="0">
                <a:latin typeface="Courier New" panose="02070309020205020404" pitchFamily="49" charset="0"/>
              </a:rPr>
              <a:t>,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  -&gt;   username VARCHAR(20)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  -&gt; );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1559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1560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085649" y="1591597"/>
            <a:ext cx="222504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自动增长使用演示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2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4" grpId="0"/>
      <p:bldP spid="10" grpId="0" bldLvl="0" animBg="1"/>
      <p:bldP spid="11" grpId="0"/>
      <p:bldP spid="11" grpId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3607" name="矩形 2"/>
          <p:cNvSpPr/>
          <p:nvPr/>
        </p:nvSpPr>
        <p:spPr>
          <a:xfrm>
            <a:off x="2336435" y="2143961"/>
            <a:ext cx="8064828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DESC my_auto;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Field    | Type             | Null | Key | Default | Extra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id       | int(10) unsigned | NO   | PRI | NULL   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auto_increment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username | varchar(20)      | YES  |     | NULL    |     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2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2583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2584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52581" name="右箭头 8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2582" name="TextBox 6"/>
          <p:cNvSpPr txBox="1"/>
          <p:nvPr/>
        </p:nvSpPr>
        <p:spPr>
          <a:xfrm>
            <a:off x="2085649" y="1591597"/>
            <a:ext cx="222504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自动增长使用演示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4631" name="矩形 2"/>
          <p:cNvSpPr/>
          <p:nvPr/>
        </p:nvSpPr>
        <p:spPr>
          <a:xfrm>
            <a:off x="2336435" y="2091582"/>
            <a:ext cx="8064828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插入时省略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字段，将会使用自动增长值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my_auto (username) VALUES('a');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为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字段插入</a:t>
            </a:r>
            <a:r>
              <a:rPr lang="en-US" altLang="zh-CN" sz="1400" dirty="0">
                <a:latin typeface="Courier New" panose="02070309020205020404" pitchFamily="49" charset="0"/>
              </a:rPr>
              <a:t>NULL</a:t>
            </a:r>
            <a:r>
              <a:rPr lang="zh-CN" altLang="en-US" sz="1400" dirty="0">
                <a:latin typeface="Courier New" panose="02070309020205020404" pitchFamily="49" charset="0"/>
              </a:rPr>
              <a:t>，将会使用自动增长值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my_auto VALUES(NULL, 'b');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为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字段插入具体值</a:t>
            </a:r>
            <a:r>
              <a:rPr lang="en-US" altLang="zh-CN" sz="1400" dirty="0">
                <a:latin typeface="Courier New" panose="02070309020205020404" pitchFamily="49" charset="0"/>
              </a:rPr>
              <a:t>6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my_auto VALUES(6, 'c');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④ </a:t>
            </a:r>
            <a:r>
              <a:rPr lang="zh-CN" altLang="en-US" sz="1400" dirty="0">
                <a:latin typeface="Courier New" panose="02070309020205020404" pitchFamily="49" charset="0"/>
              </a:rPr>
              <a:t>为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字段插入</a:t>
            </a:r>
            <a:r>
              <a:rPr lang="en-US" altLang="zh-CN" sz="1400" dirty="0">
                <a:latin typeface="Courier New" panose="02070309020205020404" pitchFamily="49" charset="0"/>
              </a:rPr>
              <a:t>0</a:t>
            </a:r>
            <a:r>
              <a:rPr lang="zh-CN" altLang="en-US" sz="1400" dirty="0">
                <a:latin typeface="Courier New" panose="02070309020205020404" pitchFamily="49" charset="0"/>
              </a:rPr>
              <a:t>，使用自动增长值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my_auto VALUES(0, 'd');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3607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3608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53605" name="右箭头 8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06" name="TextBox 6"/>
          <p:cNvSpPr txBox="1"/>
          <p:nvPr/>
        </p:nvSpPr>
        <p:spPr>
          <a:xfrm>
            <a:off x="2085649" y="1591597"/>
            <a:ext cx="222504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自动增长使用演示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1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5655" name="矩形 2"/>
          <p:cNvSpPr/>
          <p:nvPr/>
        </p:nvSpPr>
        <p:spPr>
          <a:xfrm>
            <a:off x="2336435" y="2112216"/>
            <a:ext cx="8064828" cy="3322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* FROM my_auto;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id | username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1 | a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2 | b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6 | c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7 | d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4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4631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4632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54629" name="右箭头 8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4630" name="TextBox 6"/>
          <p:cNvSpPr txBox="1"/>
          <p:nvPr/>
        </p:nvSpPr>
        <p:spPr>
          <a:xfrm>
            <a:off x="2085649" y="1591597"/>
            <a:ext cx="222504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自动增长使用演示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777691" y="2147135"/>
            <a:ext cx="7555319" cy="2491710"/>
            <a:chOff x="1240970" y="1994829"/>
            <a:chExt cx="7555267" cy="2493799"/>
          </a:xfrm>
        </p:grpSpPr>
        <p:sp>
          <p:nvSpPr>
            <p:cNvPr id="15370" name="矩形 2"/>
            <p:cNvSpPr/>
            <p:nvPr/>
          </p:nvSpPr>
          <p:spPr>
            <a:xfrm>
              <a:off x="1240970" y="2456831"/>
              <a:ext cx="7555267" cy="20317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插入成功测试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my_int VALUES(1000, 1000, 100, 100);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插入失败测试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my_int VALUES(1000, -1000, 100, 100);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ERROR 1264 (22003): Out of range value for column 'int_2' at row 1</a:t>
              </a:r>
              <a:endPara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endParaRPr>
            </a:p>
          </p:txBody>
        </p:sp>
        <p:sp>
          <p:nvSpPr>
            <p:cNvPr id="15371" name="矩形 3"/>
            <p:cNvSpPr/>
            <p:nvPr/>
          </p:nvSpPr>
          <p:spPr>
            <a:xfrm>
              <a:off x="1495175" y="1994829"/>
              <a:ext cx="2019286" cy="4607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插入记录测试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2122156" y="3093138"/>
            <a:ext cx="655535" cy="657122"/>
            <a:chOff x="765530" y="3286093"/>
            <a:chExt cx="656530" cy="657462"/>
          </a:xfrm>
        </p:grpSpPr>
        <p:sp>
          <p:nvSpPr>
            <p:cNvPr id="15368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369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722044" y="4726420"/>
            <a:ext cx="328231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int_2</a:t>
            </a:r>
            <a:r>
              <a:rPr lang="zh-CN" altLang="zh-CN" dirty="0">
                <a:latin typeface="Arial" panose="020B0604020202020204" pitchFamily="34" charset="0"/>
              </a:rPr>
              <a:t>字段超出取值范围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7704" name="矩形 2"/>
          <p:cNvSpPr/>
          <p:nvPr/>
        </p:nvSpPr>
        <p:spPr>
          <a:xfrm>
            <a:off x="2336435" y="2132851"/>
            <a:ext cx="8064828" cy="2999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SHOW CREATE TABLE my_auto\G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*************************** 1. row ***************************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     Table: my_auto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Create Table: CREATE TABLE `my_auto` (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`id` int(10) unsigned NOT NULL AUTO_INCREMENT,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`username` varchar(20) DEFAULT NULL,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PRIMARY KEY (`id`)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) ENGINE=InnoDB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AUTO_INCREMENT=8</a:t>
            </a:r>
            <a:r>
              <a:rPr lang="en-US" altLang="zh-CN" sz="1400" dirty="0">
                <a:latin typeface="Courier New" panose="02070309020205020404" pitchFamily="49" charset="0"/>
              </a:rPr>
              <a:t> DEFAULT CHARSET=latin1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5655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5656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2" name="右箭头 11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查看自动增长值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4" grpId="0"/>
      <p:bldP spid="12" grpId="0" bldLvl="0" animBg="1"/>
      <p:bldP spid="13" grpId="0"/>
      <p:bldP spid="13" grpId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59752" name="矩形 2"/>
          <p:cNvSpPr/>
          <p:nvPr/>
        </p:nvSpPr>
        <p:spPr>
          <a:xfrm>
            <a:off x="2336435" y="2080471"/>
            <a:ext cx="8064828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修改自动增长值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ALTER TABLE my_auto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AUTO_INCREMENT = 10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0 rows affected (0.01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Records: 0  Duplicates: 0  Warnings: 0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删除自动增长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ALTER TABLE my_auto MODIFY id INT UNSIGNED;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5 rows affected (0.03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Records: 5  Duplicates: 0  Warnings: 0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重新为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添加自动增长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ALTER TABLE my_auto MODIFY id INT UNSIGNED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AUTO_INCREMENT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5 rows affected (0.03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Records: 5  Duplicates: 0  Warnings: 0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56679" name="等腰三角形 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6680" name="等腰三角形 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2085649" y="1591597"/>
            <a:ext cx="375666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为现有的表修改或删除自动增长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2" grpId="0"/>
      <p:bldP spid="10" grpId="0" bldLvl="0" animBg="1"/>
      <p:bldP spid="11" grpId="0"/>
      <p:bldP spid="11" grpId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60771" name="矩形 2"/>
          <p:cNvSpPr/>
          <p:nvPr/>
        </p:nvSpPr>
        <p:spPr>
          <a:xfrm>
            <a:off x="2180884" y="2218562"/>
            <a:ext cx="491254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自动增长删除并重新添加后，自动增长的初始值会自动设为该列现有的最大值加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在修改自动增长值时，修改的值若小于该列现有的最大值，则修改不会生效。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57700" name="右箭头 3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7701" name="TextBox 6"/>
          <p:cNvSpPr txBox="1"/>
          <p:nvPr/>
        </p:nvSpPr>
        <p:spPr>
          <a:xfrm>
            <a:off x="2085649" y="1591597"/>
            <a:ext cx="375666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为现有的表修改或删除自动增长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2937" y="1713816"/>
            <a:ext cx="2712614" cy="256658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字符集与校对集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5.4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3180853" y="155135"/>
            <a:ext cx="4715726" cy="776166"/>
          </a:xfrm>
          <a:noFill/>
          <a:ln>
            <a:noFill/>
          </a:ln>
        </p:spPr>
        <p:txBody>
          <a:bodyPr anchor="ctr" anchorCtr="0"/>
          <a:p>
            <a:r>
              <a:rPr lang="zh-CN" altLang="en-US"/>
              <a:t>字符集与校对集</a:t>
            </a:r>
            <a:endParaRPr lang="zh-CN" altLang="en-US"/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278597" y="2233531"/>
            <a:ext cx="5399831" cy="541253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6" name="椭圆 7"/>
          <p:cNvSpPr/>
          <p:nvPr>
            <p:custDataLst>
              <p:tags r:id="rId2"/>
            </p:custDataLst>
          </p:nvPr>
        </p:nvSpPr>
        <p:spPr>
          <a:xfrm>
            <a:off x="3496852" y="2233531"/>
            <a:ext cx="539666" cy="541253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28" name="TextBox 218"/>
          <p:cNvSpPr txBox="1"/>
          <p:nvPr>
            <p:custDataLst>
              <p:tags r:id="rId3"/>
            </p:custDataLst>
          </p:nvPr>
        </p:nvSpPr>
        <p:spPr>
          <a:xfrm>
            <a:off x="4583349" y="2349849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字符集与校对集概述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278597" y="2917636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0" name="椭圆 11"/>
          <p:cNvSpPr/>
          <p:nvPr>
            <p:custDataLst>
              <p:tags r:id="rId5"/>
            </p:custDataLst>
          </p:nvPr>
        </p:nvSpPr>
        <p:spPr>
          <a:xfrm>
            <a:off x="3496852" y="2917636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32" name="TextBox 218"/>
          <p:cNvSpPr txBox="1"/>
          <p:nvPr>
            <p:custDataLst>
              <p:tags r:id="rId6"/>
            </p:custDataLst>
          </p:nvPr>
        </p:nvSpPr>
        <p:spPr>
          <a:xfrm>
            <a:off x="4583349" y="3033955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字符集与校对集的设置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0773" name="矩形 7"/>
          <p:cNvSpPr/>
          <p:nvPr/>
        </p:nvSpPr>
        <p:spPr>
          <a:xfrm>
            <a:off x="2256196" y="2275599"/>
            <a:ext cx="750948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字符（</a:t>
            </a: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character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计算机中保存的各种文字和符号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如：</a:t>
            </a:r>
            <a:r>
              <a:rPr lang="zh-CN" altLang="zh-CN" dirty="0">
                <a:latin typeface="Arial" panose="020B0604020202020204" pitchFamily="34" charset="0"/>
              </a:rPr>
              <a:t>各种国家的文字、标点符号、图形符号、数字等。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0773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charRg st="31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0773">
                                            <p:txEl>
                                              <p:charRg st="31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60773" grpId="0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3845" name="矩形 7"/>
          <p:cNvSpPr/>
          <p:nvPr/>
        </p:nvSpPr>
        <p:spPr>
          <a:xfrm>
            <a:off x="2255486" y="2275703"/>
            <a:ext cx="7399769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字符编码（</a:t>
            </a: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character encoding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：将</a:t>
            </a:r>
            <a:r>
              <a:rPr lang="zh-CN" altLang="zh-CN" dirty="0">
                <a:latin typeface="Arial" panose="020B0604020202020204" pitchFamily="34" charset="0"/>
              </a:rPr>
              <a:t>用户输入的字符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r>
              <a:rPr lang="zh-CN" altLang="zh-CN" dirty="0">
                <a:latin typeface="Arial" panose="020B0604020202020204" pitchFamily="34" charset="0"/>
              </a:rPr>
              <a:t>按照一定的规则转换为二进制后保存</a:t>
            </a:r>
            <a:r>
              <a:rPr lang="zh-CN" altLang="en-US" dirty="0">
                <a:latin typeface="Arial" panose="020B0604020202020204" pitchFamily="34" charset="0"/>
              </a:rPr>
              <a:t>的过程。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字符集（</a:t>
            </a: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character set</a:t>
            </a:r>
            <a:r>
              <a:rPr lang="zh-CN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，</a:t>
            </a: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charset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字符的编码规则组合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45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>
                                            <p:txEl>
                                              <p:charRg st="57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45">
                                            <p:txEl>
                                              <p:charRg st="57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5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4869" name="矩形 2"/>
          <p:cNvSpPr/>
          <p:nvPr/>
        </p:nvSpPr>
        <p:spPr>
          <a:xfrm>
            <a:off x="2217391" y="2229673"/>
            <a:ext cx="457128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查看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中</a:t>
            </a:r>
            <a:r>
              <a:rPr lang="zh-CN" altLang="zh-CN" dirty="0">
                <a:latin typeface="Arial" panose="020B0604020202020204" pitchFamily="34" charset="0"/>
              </a:rPr>
              <a:t>可用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zh-CN" altLang="zh-CN" dirty="0">
                <a:latin typeface="Arial" panose="020B0604020202020204" pitchFamily="34" charset="0"/>
              </a:rPr>
              <a:t>字符集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648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9652" y="2855050"/>
            <a:ext cx="6260122" cy="260944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5893" name="矩形 7"/>
          <p:cNvSpPr/>
          <p:nvPr/>
        </p:nvSpPr>
        <p:spPr>
          <a:xfrm>
            <a:off x="7681030" y="2998537"/>
            <a:ext cx="3474812" cy="2090093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Charset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字符集名称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Description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描述信息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Default collation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默认校对集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Maxlen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单字符的最大长度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9" grpId="0"/>
      <p:bldP spid="165893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406274" y="2304274"/>
          <a:ext cx="6927215" cy="1848485"/>
        </p:xfrm>
        <a:graphic>
          <a:graphicData uri="http://schemas.openxmlformats.org/drawingml/2006/table">
            <a:tbl>
              <a:tblPr firstRow="1" bandRow="1"/>
              <a:tblGrid>
                <a:gridCol w="1751965"/>
                <a:gridCol w="1892935"/>
                <a:gridCol w="3282315"/>
              </a:tblGrid>
              <a:tr h="451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字符集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单字符最大长度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支持的语言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latin1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r>
                        <a:rPr lang="zh-CN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西欧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字符、希腊字符等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gbk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zh-CN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简体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和繁体中文、日文、韩文等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49403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utf8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</a:t>
                      </a:r>
                      <a:r>
                        <a:rPr lang="zh-CN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</a:t>
                      </a:r>
                      <a:r>
                        <a:rPr lang="zh-CN" sz="14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世界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上大部分国家的文字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1" marR="6856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9989" name="矩形 2"/>
          <p:cNvSpPr/>
          <p:nvPr/>
        </p:nvSpPr>
        <p:spPr>
          <a:xfrm>
            <a:off x="1776299" y="2040094"/>
            <a:ext cx="76872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校对集</a:t>
            </a:r>
            <a:r>
              <a:rPr lang="zh-CN" altLang="en-US" dirty="0">
                <a:latin typeface="Arial" panose="020B0604020202020204" pitchFamily="34" charset="0"/>
              </a:rPr>
              <a:t>：为不同字符集指定比较和排序规则。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例如：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latin1</a:t>
            </a:r>
            <a:r>
              <a:rPr lang="zh-CN" altLang="en-US" dirty="0">
                <a:latin typeface="Arial" panose="020B0604020202020204" pitchFamily="34" charset="0"/>
              </a:rPr>
              <a:t>字符集默认的校对集为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latin1_swedish_ci</a:t>
            </a:r>
            <a:r>
              <a:rPr lang="en-US" altLang="zh-CN" dirty="0">
                <a:latin typeface="宋体" panose="02010600030101010101" pitchFamily="2" charset="-122"/>
              </a:rPr>
              <a:t>”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83896" y="4040931"/>
            <a:ext cx="345703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ci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：不区分大小写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cs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：区分大小写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bin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：以二进制方式比较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44642" y="3098852"/>
            <a:ext cx="1519000" cy="797979"/>
            <a:chOff x="3611482" y="3107936"/>
            <a:chExt cx="1519318" cy="799295"/>
          </a:xfrm>
        </p:grpSpPr>
        <p:sp>
          <p:nvSpPr>
            <p:cNvPr id="165902" name="矩形 2"/>
            <p:cNvSpPr/>
            <p:nvPr/>
          </p:nvSpPr>
          <p:spPr>
            <a:xfrm>
              <a:off x="3611482" y="3446097"/>
              <a:ext cx="1101321" cy="4611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字符集</a:t>
              </a:r>
              <a:endParaRPr lang="zh-CN" altLang="en-US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65903" name="直接箭头连接符 11"/>
            <p:cNvCxnSpPr/>
            <p:nvPr/>
          </p:nvCxnSpPr>
          <p:spPr>
            <a:xfrm flipV="1">
              <a:off x="4488645" y="3107936"/>
              <a:ext cx="642155" cy="350628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  <p:grpSp>
        <p:nvGrpSpPr>
          <p:cNvPr id="20" name="组合 19"/>
          <p:cNvGrpSpPr/>
          <p:nvPr/>
        </p:nvGrpSpPr>
        <p:grpSpPr>
          <a:xfrm>
            <a:off x="5027144" y="3098852"/>
            <a:ext cx="2424430" cy="810548"/>
            <a:chOff x="4793513" y="3107936"/>
            <a:chExt cx="2426116" cy="811601"/>
          </a:xfrm>
        </p:grpSpPr>
        <p:sp>
          <p:nvSpPr>
            <p:cNvPr id="165900" name="矩形 7"/>
            <p:cNvSpPr/>
            <p:nvPr/>
          </p:nvSpPr>
          <p:spPr>
            <a:xfrm>
              <a:off x="4793513" y="3458564"/>
              <a:ext cx="2426116" cy="4609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国家名或</a:t>
              </a:r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general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65901" name="直接箭头连接符 13"/>
            <p:cNvCxnSpPr/>
            <p:nvPr/>
          </p:nvCxnSpPr>
          <p:spPr>
            <a:xfrm flipV="1">
              <a:off x="6099586" y="3107936"/>
              <a:ext cx="0" cy="350628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  <p:grpSp>
        <p:nvGrpSpPr>
          <p:cNvPr id="21" name="组合 20"/>
          <p:cNvGrpSpPr/>
          <p:nvPr/>
        </p:nvGrpSpPr>
        <p:grpSpPr>
          <a:xfrm>
            <a:off x="7483187" y="3140748"/>
            <a:ext cx="795020" cy="810548"/>
            <a:chOff x="7251341" y="3149886"/>
            <a:chExt cx="795451" cy="811601"/>
          </a:xfrm>
        </p:grpSpPr>
        <p:sp>
          <p:nvSpPr>
            <p:cNvPr id="165898" name="矩形 8"/>
            <p:cNvSpPr/>
            <p:nvPr/>
          </p:nvSpPr>
          <p:spPr>
            <a:xfrm>
              <a:off x="7251341" y="3500514"/>
              <a:ext cx="795451" cy="4609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规则</a:t>
              </a:r>
              <a:endParaRPr lang="zh-CN" altLang="en-US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65899" name="直接箭头连接符 15"/>
            <p:cNvCxnSpPr>
              <a:stCxn id="165898" idx="0"/>
            </p:cNvCxnSpPr>
            <p:nvPr/>
          </p:nvCxnSpPr>
          <p:spPr>
            <a:xfrm flipH="1" flipV="1">
              <a:off x="7324393" y="3149886"/>
              <a:ext cx="324769" cy="350628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998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charRg st="2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9989">
                                            <p:txEl>
                                              <p:charRg st="22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 build="p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777691" y="2147135"/>
            <a:ext cx="7555319" cy="4107870"/>
            <a:chOff x="1240970" y="1994829"/>
            <a:chExt cx="7555267" cy="4110557"/>
          </a:xfrm>
        </p:grpSpPr>
        <p:sp>
          <p:nvSpPr>
            <p:cNvPr id="16396" name="矩形 2"/>
            <p:cNvSpPr/>
            <p:nvPr/>
          </p:nvSpPr>
          <p:spPr>
            <a:xfrm>
              <a:off x="1240970" y="2456831"/>
              <a:ext cx="7555267" cy="364855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DESC my_int;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Field | Type               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int_1 | int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(11)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int_2 | int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(10)</a:t>
              </a:r>
              <a:r>
                <a:rPr lang="en-US" altLang="zh-CN" sz="1400" dirty="0">
                  <a:latin typeface="Courier New" panose="02070309020205020404" pitchFamily="49" charset="0"/>
                </a:rPr>
                <a:t> unsigned   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int_3 | tinyint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(4)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int_4 | tinyint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(3)</a:t>
              </a:r>
              <a:r>
                <a:rPr lang="en-US" altLang="zh-CN" sz="1400" dirty="0">
                  <a:latin typeface="Courier New" panose="02070309020205020404" pitchFamily="49" charset="0"/>
                </a:rPr>
                <a:t> unsigned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4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6397" name="矩形 3"/>
            <p:cNvSpPr/>
            <p:nvPr/>
          </p:nvSpPr>
          <p:spPr>
            <a:xfrm>
              <a:off x="1495175" y="1994829"/>
              <a:ext cx="2780011" cy="4606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 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my_int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 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表结构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2122156" y="3093138"/>
            <a:ext cx="655535" cy="657122"/>
            <a:chOff x="765530" y="3286093"/>
            <a:chExt cx="656530" cy="657462"/>
          </a:xfrm>
        </p:grpSpPr>
        <p:sp>
          <p:nvSpPr>
            <p:cNvPr id="16394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6395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06190" y="3141738"/>
            <a:ext cx="1866856" cy="946607"/>
            <a:chOff x="3582296" y="3142047"/>
            <a:chExt cx="1869001" cy="945014"/>
          </a:xfrm>
        </p:grpSpPr>
        <p:sp>
          <p:nvSpPr>
            <p:cNvPr id="16392" name="TextBox 4"/>
            <p:cNvSpPr txBox="1"/>
            <p:nvPr/>
          </p:nvSpPr>
          <p:spPr>
            <a:xfrm>
              <a:off x="4192652" y="3142047"/>
              <a:ext cx="1258645" cy="8285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</a:rPr>
                <a:t>显示宽度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16393" name="直接箭头连接符 6"/>
            <p:cNvCxnSpPr/>
            <p:nvPr/>
          </p:nvCxnSpPr>
          <p:spPr>
            <a:xfrm flipH="1">
              <a:off x="3582296" y="3710543"/>
              <a:ext cx="610364" cy="376518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字符集与校对集概述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71013" name="矩形 7"/>
          <p:cNvSpPr/>
          <p:nvPr/>
        </p:nvSpPr>
        <p:spPr>
          <a:xfrm>
            <a:off x="2615791" y="2180468"/>
            <a:ext cx="457128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查看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可用的校对集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2037" name="矩形 2"/>
          <p:cNvSpPr/>
          <p:nvPr/>
        </p:nvSpPr>
        <p:spPr>
          <a:xfrm>
            <a:off x="7187077" y="2990919"/>
            <a:ext cx="4657632" cy="2584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Collation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校对集名称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Charset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对应的字符集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Id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校对集</a:t>
            </a:r>
            <a:r>
              <a:rPr lang="en-US" altLang="zh-CN" sz="1800" dirty="0">
                <a:latin typeface="Arial" panose="020B0604020202020204" pitchFamily="34" charset="0"/>
              </a:rPr>
              <a:t>ID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Default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是否为对应字符集的默认校对集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Compiled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是否已编译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</a:rPr>
              <a:t>Sortlen</a:t>
            </a:r>
            <a:r>
              <a:rPr lang="zh-CN" altLang="en-US" sz="1800" dirty="0">
                <a:latin typeface="Arial" panose="020B0604020202020204" pitchFamily="34" charset="0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</a:rPr>
              <a:t>排序的内存需求量</a:t>
            </a:r>
            <a:endParaRPr lang="zh-CN" altLang="zh-CN" sz="1800" dirty="0">
              <a:latin typeface="Arial" panose="020B0604020202020204" pitchFamily="34" charset="0"/>
            </a:endParaRPr>
          </a:p>
        </p:txBody>
      </p:sp>
      <p:pic>
        <p:nvPicPr>
          <p:cNvPr id="65" name="图片 6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7080" y="2866390"/>
            <a:ext cx="6415405" cy="2850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/>
      <p:bldP spid="172037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68967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68968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D4EFFB">
                  <a:alpha val="100000"/>
                </a:srgbClr>
              </a:clrFrom>
              <a:clrTo>
                <a:srgbClr val="D4EFFB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7350" y="2133600"/>
            <a:ext cx="8030845" cy="3911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25" y="2205355"/>
            <a:ext cx="8231505" cy="3222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78181" name="矩形 2"/>
          <p:cNvSpPr>
            <a:spLocks noChangeArrowheads="1"/>
          </p:cNvSpPr>
          <p:nvPr/>
        </p:nvSpPr>
        <p:spPr bwMode="auto">
          <a:xfrm>
            <a:off x="2266596" y="2224911"/>
            <a:ext cx="7442625" cy="1630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character_set_server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新创建的数据库默认使用的字符集。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数据库的字符集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决定了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数据表的默认字符集，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数据表的字符集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决定了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字段的默认字符集。</a:t>
            </a:r>
            <a:endParaRPr kumimoji="0" lang="zh-CN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2"/>
          <p:cNvSpPr/>
          <p:nvPr/>
        </p:nvSpPr>
        <p:spPr>
          <a:xfrm>
            <a:off x="2266596" y="3904224"/>
            <a:ext cx="6318851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D74C9"/>
                </a:solidFill>
                <a:latin typeface="Arial" panose="020B0604020202020204" pitchFamily="34" charset="0"/>
              </a:rPr>
              <a:t>character_set_client</a:t>
            </a:r>
            <a:r>
              <a:rPr lang="zh-CN" altLang="en-US" sz="2000" dirty="0">
                <a:latin typeface="Arial" panose="020B0604020202020204" pitchFamily="34" charset="0"/>
              </a:rPr>
              <a:t>：</a:t>
            </a:r>
            <a:r>
              <a:rPr lang="zh-CN" altLang="zh-CN" sz="2000" dirty="0">
                <a:latin typeface="Arial" panose="020B0604020202020204" pitchFamily="34" charset="0"/>
              </a:rPr>
              <a:t>客户端字符集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D74C9"/>
                </a:solidFill>
                <a:latin typeface="Arial" panose="020B0604020202020204" pitchFamily="34" charset="0"/>
              </a:rPr>
              <a:t>character_set_connection</a:t>
            </a:r>
            <a:r>
              <a:rPr lang="zh-CN" altLang="en-US" sz="2000" dirty="0">
                <a:latin typeface="Arial" panose="020B0604020202020204" pitchFamily="34" charset="0"/>
              </a:rPr>
              <a:t>：</a:t>
            </a:r>
            <a:r>
              <a:rPr lang="zh-CN" altLang="zh-CN" sz="2000" dirty="0">
                <a:latin typeface="Arial" panose="020B0604020202020204" pitchFamily="34" charset="0"/>
              </a:rPr>
              <a:t>连接层字符集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D74C9"/>
                </a:solidFill>
                <a:latin typeface="Arial" panose="020B0604020202020204" pitchFamily="34" charset="0"/>
              </a:rPr>
              <a:t>character_set_results</a:t>
            </a:r>
            <a:r>
              <a:rPr lang="zh-CN" altLang="en-US" sz="2000" dirty="0">
                <a:latin typeface="Arial" panose="020B0604020202020204" pitchFamily="34" charset="0"/>
              </a:rPr>
              <a:t>：</a:t>
            </a:r>
            <a:r>
              <a:rPr lang="zh-CN" altLang="zh-CN" sz="2000" dirty="0">
                <a:latin typeface="Arial" panose="020B0604020202020204" pitchFamily="34" charset="0"/>
              </a:rPr>
              <a:t>查询结果字符集</a:t>
            </a:r>
            <a:endParaRPr lang="zh-CN" altLang="zh-CN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818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charRg st="39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8181">
                                            <p:txEl>
                                              <p:charRg st="39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>
                                            <p:txEl>
                                              <p:charRg st="6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8181">
                                            <p:txEl>
                                              <p:charRg st="64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28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charRg st="28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60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charRg st="60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 build="p"/>
      <p:bldP spid="8" grpId="0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79205" name="矩形 7"/>
          <p:cNvSpPr/>
          <p:nvPr/>
        </p:nvSpPr>
        <p:spPr>
          <a:xfrm>
            <a:off x="2626902" y="2288401"/>
            <a:ext cx="457128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更改变量的值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2760232" y="2818543"/>
            <a:ext cx="5701409" cy="173169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180853" y="2983618"/>
            <a:ext cx="486175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character_set_client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=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gbk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character_set_connection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=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gbk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character_set_results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=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gbk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/>
      <p:bldP spid="9" grpId="0" bldLvl="0" animBg="1"/>
      <p:bldP spid="10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79205" name="矩形 7"/>
          <p:cNvSpPr/>
          <p:nvPr/>
        </p:nvSpPr>
        <p:spPr>
          <a:xfrm>
            <a:off x="2626902" y="2288401"/>
            <a:ext cx="457128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一次更改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个变量的值：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3244343" y="2818543"/>
            <a:ext cx="3280850" cy="86664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664965" y="2983618"/>
            <a:ext cx="267769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names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字符集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/>
      <p:bldP spid="9" grpId="0" bldLvl="0" animBg="1"/>
      <p:bldP spid="10" grpId="0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1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8970" y="1745561"/>
            <a:ext cx="2712614" cy="25665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0230" name="矩形 2"/>
          <p:cNvSpPr/>
          <p:nvPr/>
        </p:nvSpPr>
        <p:spPr>
          <a:xfrm>
            <a:off x="2475831" y="2102938"/>
            <a:ext cx="5260449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使用</a:t>
            </a:r>
            <a:r>
              <a:rPr lang="en-US" altLang="zh-CN" dirty="0">
                <a:latin typeface="Arial" panose="020B0604020202020204" pitchFamily="34" charset="0"/>
              </a:rPr>
              <a:t>set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set names</a:t>
            </a:r>
            <a:r>
              <a:rPr lang="zh-CN" altLang="zh-CN" dirty="0">
                <a:latin typeface="Arial" panose="020B0604020202020204" pitchFamily="34" charset="0"/>
              </a:rPr>
              <a:t>修改字符集只对当前会话有效，不影响其他会话，且会话结束后，下次会话仍然使用默认值。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因此下次会话仍然需要重新执行命令。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0230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charRg st="58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0230">
                                            <p:txEl>
                                              <p:charRg st="58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0" grpId="0" build="p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75109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48970" y="1745561"/>
            <a:ext cx="2712614" cy="25665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0230" name="矩形 2"/>
          <p:cNvSpPr/>
          <p:nvPr/>
        </p:nvSpPr>
        <p:spPr>
          <a:xfrm>
            <a:off x="1520482" y="2102938"/>
            <a:ext cx="619167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若字段使用</a:t>
            </a:r>
            <a:r>
              <a:rPr lang="en-US" altLang="zh-CN" dirty="0">
                <a:latin typeface="Arial" panose="020B0604020202020204" pitchFamily="34" charset="0"/>
              </a:rPr>
              <a:t>utf8</a:t>
            </a:r>
            <a:r>
              <a:rPr lang="zh-CN" altLang="en-US" dirty="0">
                <a:latin typeface="Arial" panose="020B0604020202020204" pitchFamily="34" charset="0"/>
              </a:rPr>
              <a:t>字符集，而客户端使用</a:t>
            </a:r>
            <a:r>
              <a:rPr lang="en-US" altLang="zh-CN" dirty="0">
                <a:latin typeface="Arial" panose="020B0604020202020204" pitchFamily="34" charset="0"/>
              </a:rPr>
              <a:t>gbk</a:t>
            </a:r>
            <a:r>
              <a:rPr lang="zh-CN" altLang="en-US" dirty="0">
                <a:latin typeface="Arial" panose="020B0604020202020204" pitchFamily="34" charset="0"/>
              </a:rPr>
              <a:t>字符集，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会自动进行编码转换。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由于</a:t>
            </a:r>
            <a:r>
              <a:rPr lang="en-US" altLang="zh-CN" dirty="0">
                <a:latin typeface="Arial" panose="020B0604020202020204" pitchFamily="34" charset="0"/>
              </a:rPr>
              <a:t>utf8</a:t>
            </a:r>
            <a:r>
              <a:rPr lang="zh-CN" altLang="en-US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gbk</a:t>
            </a:r>
            <a:r>
              <a:rPr lang="zh-CN" altLang="en-US" dirty="0">
                <a:latin typeface="Arial" panose="020B0604020202020204" pitchFamily="34" charset="0"/>
              </a:rPr>
              <a:t>本质上是不同的字符集，虽然大部分常见的字符可以转换成功，但若遇到其中一个字符集中没有的特殊字符，则可能会出现乱码。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023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charRg st="43" end="1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0230">
                                            <p:txEl>
                                              <p:charRg st="43" end="1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0" grpId="0" build="p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81253" name="矩形 7"/>
          <p:cNvSpPr/>
          <p:nvPr/>
        </p:nvSpPr>
        <p:spPr>
          <a:xfrm>
            <a:off x="2582474" y="2332729"/>
            <a:ext cx="6493832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在创建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数据库</a:t>
            </a:r>
            <a:r>
              <a:rPr lang="zh-CN" altLang="zh-CN" dirty="0">
                <a:latin typeface="Arial" panose="020B0604020202020204" pitchFamily="34" charset="0"/>
              </a:rPr>
              <a:t>时设定字符集和校对集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0" name="圆角矩形 2"/>
          <p:cNvSpPr>
            <a:spLocks noChangeArrowheads="1"/>
          </p:cNvSpPr>
          <p:nvPr/>
        </p:nvSpPr>
        <p:spPr bwMode="auto">
          <a:xfrm>
            <a:off x="2760232" y="3002665"/>
            <a:ext cx="6449005" cy="125710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3266565" y="3145517"/>
            <a:ext cx="5904577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CHARACTER SET [=]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charset_name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COLLATE [=]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collation_name</a:t>
            </a:r>
            <a:endParaRPr kumimoji="0" lang="en-US" altLang="zh-CN" sz="2000" b="0" i="0" u="none" strike="noStrike" kern="1200" cap="none" spc="0" normalizeH="0" baseline="0" noProof="0" dirty="0" err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3" grpId="0"/>
      <p:bldP spid="10" grpId="0" bldLvl="0" animBg="1"/>
      <p:bldP spid="12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1982478" y="2378874"/>
            <a:ext cx="8188633" cy="21935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2282468" y="2555060"/>
            <a:ext cx="8104508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创建数据库，指定字符集为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utf8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，使用默认校对集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utf8_general_ci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DATABASE mydb_1 CHARACTER SET utf8;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创建数据库，指定字符集为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utf8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，校对集为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utf8_bin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DATABASE mydb_2 CHARACTER SET utf8 COLLATE utf8_bin;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1520825" y="2102485"/>
            <a:ext cx="9594215" cy="452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显示宽度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：默认情况下，是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取值范围所能表示的最大宽度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对于有符号类型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：符号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也占用一个宽度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示例：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255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的显示宽度为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-128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的显示宽度为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显示宽度与取值范围无关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：若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数值的位数小于显示宽度，会填充空格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若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大于显示宽度，则不影响显示结果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2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charRg st="27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charRg st="46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78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charRg st="78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110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charRg st="110" end="1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84325" name="矩形 2"/>
          <p:cNvSpPr/>
          <p:nvPr/>
        </p:nvSpPr>
        <p:spPr>
          <a:xfrm>
            <a:off x="2507570" y="2291469"/>
            <a:ext cx="656746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数据表</a:t>
            </a:r>
            <a:r>
              <a:rPr lang="zh-CN" altLang="zh-CN" dirty="0">
                <a:latin typeface="Arial" panose="020B0604020202020204" pitchFamily="34" charset="0"/>
              </a:rPr>
              <a:t>的字符集与校对集在表选项中设定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1" name="圆角矩形 2"/>
          <p:cNvSpPr>
            <a:spLocks noChangeArrowheads="1"/>
          </p:cNvSpPr>
          <p:nvPr/>
        </p:nvSpPr>
        <p:spPr bwMode="auto">
          <a:xfrm>
            <a:off x="2760232" y="2980443"/>
            <a:ext cx="6449005" cy="125710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3093555" y="3148692"/>
            <a:ext cx="5798232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CHARACTER SET [=]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charset_name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COLLATE [=]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collation_name</a:t>
            </a:r>
            <a:endParaRPr kumimoji="0" lang="en-US" altLang="zh-CN" sz="2000" b="0" i="0" u="none" strike="noStrike" kern="1200" cap="none" spc="0" normalizeH="0" baseline="0" noProof="0" dirty="0" err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5" grpId="0"/>
      <p:bldP spid="11" grpId="0" bldLvl="0" animBg="1"/>
      <p:bldP spid="12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3" name="组合 4"/>
          <p:cNvGrpSpPr/>
          <p:nvPr/>
        </p:nvGrpSpPr>
        <p:grpSpPr>
          <a:xfrm>
            <a:off x="2336435" y="2039202"/>
            <a:ext cx="7814042" cy="1522316"/>
            <a:chOff x="1240969" y="1994829"/>
            <a:chExt cx="7005597" cy="1522763"/>
          </a:xfrm>
        </p:grpSpPr>
        <p:sp>
          <p:nvSpPr>
            <p:cNvPr id="179215" name="矩形 2"/>
            <p:cNvSpPr/>
            <p:nvPr/>
          </p:nvSpPr>
          <p:spPr>
            <a:xfrm>
              <a:off x="1240969" y="2456831"/>
              <a:ext cx="7005597" cy="10607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CREATE TABLE my_charset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username VARCHAR(20)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)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CHARACTER SET utf8 COLLATE utf8_bin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79216" name="矩形 3"/>
            <p:cNvSpPr/>
            <p:nvPr/>
          </p:nvSpPr>
          <p:spPr>
            <a:xfrm>
              <a:off x="1495175" y="1994829"/>
              <a:ext cx="3182401" cy="4605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为数据表设置字符集示例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79213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9214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9" name="组合 4"/>
          <p:cNvGrpSpPr/>
          <p:nvPr/>
        </p:nvGrpSpPr>
        <p:grpSpPr>
          <a:xfrm>
            <a:off x="2336435" y="3955016"/>
            <a:ext cx="7814042" cy="1522316"/>
            <a:chOff x="1240969" y="1994829"/>
            <a:chExt cx="7005597" cy="1522763"/>
          </a:xfrm>
        </p:grpSpPr>
        <p:sp>
          <p:nvSpPr>
            <p:cNvPr id="179211" name="矩形 2"/>
            <p:cNvSpPr/>
            <p:nvPr/>
          </p:nvSpPr>
          <p:spPr>
            <a:xfrm>
              <a:off x="1240969" y="2456831"/>
              <a:ext cx="7005597" cy="106076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CREATE TABLE my_charset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username VARCHAR(20)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)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CHARSET utf8 COLLATE utf8_bin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79212" name="矩形 3"/>
            <p:cNvSpPr/>
            <p:nvPr/>
          </p:nvSpPr>
          <p:spPr>
            <a:xfrm>
              <a:off x="1495175" y="1994829"/>
              <a:ext cx="1261574" cy="4605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简写形式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92011" y="4453413"/>
            <a:ext cx="655536" cy="657122"/>
            <a:chOff x="765530" y="3286093"/>
            <a:chExt cx="656530" cy="657462"/>
          </a:xfrm>
        </p:grpSpPr>
        <p:sp>
          <p:nvSpPr>
            <p:cNvPr id="179209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9210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87397" name="矩形 2"/>
          <p:cNvSpPr/>
          <p:nvPr/>
        </p:nvSpPr>
        <p:spPr>
          <a:xfrm>
            <a:off x="2472939" y="2277290"/>
            <a:ext cx="597662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字段</a:t>
            </a:r>
            <a:r>
              <a:rPr lang="zh-CN" altLang="zh-CN" dirty="0">
                <a:latin typeface="Arial" panose="020B0604020202020204" pitchFamily="34" charset="0"/>
              </a:rPr>
              <a:t>的字符集与校对集在字段属性中设定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" name="圆角矩形 2"/>
          <p:cNvSpPr>
            <a:spLocks noChangeArrowheads="1"/>
          </p:cNvSpPr>
          <p:nvPr/>
        </p:nvSpPr>
        <p:spPr bwMode="auto">
          <a:xfrm>
            <a:off x="2372942" y="2894732"/>
            <a:ext cx="7056922" cy="91267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2695154" y="3167739"/>
            <a:ext cx="691724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[CHARACTER SET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charset_name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 [COLLATE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collation_name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52314" y="4396272"/>
            <a:ext cx="801879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若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没有</a:t>
            </a:r>
            <a:r>
              <a:rPr lang="zh-CN" altLang="zh-CN" dirty="0">
                <a:latin typeface="Arial" panose="020B0604020202020204" pitchFamily="34" charset="0"/>
              </a:rPr>
              <a:t>为字段设定字符集与校对集，则会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自动使用</a:t>
            </a:r>
            <a:r>
              <a:rPr lang="zh-CN" altLang="zh-CN" dirty="0">
                <a:latin typeface="Arial" panose="020B0604020202020204" pitchFamily="34" charset="0"/>
              </a:rPr>
              <a:t>数据表的字符集与校对集。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/>
      <p:bldP spid="10" grpId="0" bldLvl="0" animBg="1"/>
      <p:bldP spid="11" grpId="0"/>
      <p:bldP spid="3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字符集与校对集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字符集与校对集的设置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1" name="组合 4"/>
          <p:cNvGrpSpPr/>
          <p:nvPr/>
        </p:nvGrpSpPr>
        <p:grpSpPr>
          <a:xfrm>
            <a:off x="2336435" y="2039202"/>
            <a:ext cx="7814042" cy="1522317"/>
            <a:chOff x="1240969" y="1994829"/>
            <a:chExt cx="7005597" cy="1522766"/>
          </a:xfrm>
        </p:grpSpPr>
        <p:sp>
          <p:nvSpPr>
            <p:cNvPr id="181257" name="矩形 2"/>
            <p:cNvSpPr/>
            <p:nvPr/>
          </p:nvSpPr>
          <p:spPr>
            <a:xfrm>
              <a:off x="1240969" y="2456832"/>
              <a:ext cx="7005597" cy="10607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CREATE TABLE my_charset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username VARCHAR(20)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CHARACTER SET utf8 COLLATE utf8_bin</a:t>
              </a:r>
              <a:endPara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81258" name="矩形 3"/>
            <p:cNvSpPr/>
            <p:nvPr/>
          </p:nvSpPr>
          <p:spPr>
            <a:xfrm>
              <a:off x="1495175" y="1994829"/>
              <a:ext cx="2907998" cy="4605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为字段设置字符集示例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81255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81256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0" y="266995"/>
            <a:ext cx="5671595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35"/>
          <p:cNvSpPr txBox="1">
            <a:spLocks noChangeArrowheads="1"/>
          </p:cNvSpPr>
          <p:nvPr/>
        </p:nvSpPr>
        <p:spPr bwMode="auto">
          <a:xfrm>
            <a:off x="1126245" y="2334315"/>
            <a:ext cx="9793605" cy="58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本章主要讲解了常用的数据类型、表的约束、自动增长，以及字符集和校对集。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39206" y="1822505"/>
            <a:ext cx="10512000" cy="37788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771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06653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535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417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609725" y="2102485"/>
            <a:ext cx="928052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存储类型选择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整数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浮点数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或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定点数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：数据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将来可能参与数学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计算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；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字符串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：只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用来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显示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例如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：商品库存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可能需要增加、减少、求和等，所以保存为整型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；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用户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的身份证、电话号码一般不需要计算，可以保存为字符串型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charRg st="33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4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charRg st="44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74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charRg st="74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2274533" y="2102692"/>
            <a:ext cx="7833089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存储类型选择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主键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推荐使用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整数类型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与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字符串相比，整数类型的处理效率更高，查询速度更快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zh-CN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charRg st="8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charRg st="22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096760" y="2207451"/>
          <a:ext cx="7879715" cy="2499360"/>
        </p:xfrm>
        <a:graphic>
          <a:graphicData uri="http://schemas.openxmlformats.org/drawingml/2006/table">
            <a:tbl>
              <a:tblPr firstRow="1" bandRow="1"/>
              <a:tblGrid>
                <a:gridCol w="1028065"/>
                <a:gridCol w="882650"/>
                <a:gridCol w="3001010"/>
                <a:gridCol w="2967990"/>
              </a:tblGrid>
              <a:tr h="63373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数据类型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字节数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负数的取值范围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非负数的取值范围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912495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-02 823 466E+38 ~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-1.175 494 351E-38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和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1.175 494 351E-38 ~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02 823 466E+38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953135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DOUBLE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-1.797 693 134 862 315 7E+308 ~ 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-2.225 073 858 507 201 4E-308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和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2.225 073 858 507 201 4E-308 ~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1.797 693 134 862 315 7E+308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2403099" y="2069361"/>
            <a:ext cx="6858516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无符号数据类型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：使用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UNSIGNED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关键字修饰。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修饰为无符号后，取值范围将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包含</a:t>
            </a: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负数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2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charRg st="25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71010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2937" y="1713816"/>
            <a:ext cx="2712614" cy="25665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433258" y="2212213"/>
            <a:ext cx="545856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浮点数类型</a:t>
            </a: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精度不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高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FLOAT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的精度大约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6~7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位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DOUBLE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的精度大约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15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位左右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3258" y="3747085"/>
            <a:ext cx="6891848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如果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超出精度</a:t>
            </a:r>
            <a:r>
              <a:rPr lang="zh-CN" altLang="zh-CN" dirty="0">
                <a:latin typeface="Arial" panose="020B0604020202020204" pitchFamily="34" charset="0"/>
              </a:rPr>
              <a:t>，可能会导致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给定的数值与实际保存的数值不一致，发生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精度损失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10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11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charRg st="11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26" name="组合 4"/>
          <p:cNvGrpSpPr/>
          <p:nvPr/>
        </p:nvGrpSpPr>
        <p:grpSpPr>
          <a:xfrm>
            <a:off x="2991970" y="2178880"/>
            <a:ext cx="6728361" cy="3461458"/>
            <a:chOff x="1240970" y="1994829"/>
            <a:chExt cx="6031660" cy="3463587"/>
          </a:xfrm>
        </p:grpSpPr>
        <p:sp>
          <p:nvSpPr>
            <p:cNvPr id="26633" name="矩形 2"/>
            <p:cNvSpPr/>
            <p:nvPr/>
          </p:nvSpPr>
          <p:spPr>
            <a:xfrm>
              <a:off x="1240970" y="2456831"/>
              <a:ext cx="6031660" cy="30015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创建表，选取</a:t>
              </a:r>
              <a:r>
                <a:rPr lang="en-US" altLang="zh-CN" sz="1400" dirty="0">
                  <a:latin typeface="Courier New" panose="02070309020205020404" pitchFamily="49" charset="0"/>
                </a:rPr>
                <a:t>FLOAT</a:t>
              </a:r>
              <a:r>
                <a:rPr lang="zh-CN" altLang="en-US" sz="1400" dirty="0">
                  <a:latin typeface="Courier New" panose="02070309020205020404" pitchFamily="49" charset="0"/>
                </a:rPr>
                <a:t>类型进行测试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my_float (f1 FLOAT, f2 FLOAT);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插入未超出精度的数字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my_float VALUES(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111111</a:t>
              </a:r>
              <a:r>
                <a:rPr lang="en-US" altLang="zh-CN" sz="1400" dirty="0">
                  <a:latin typeface="Courier New" panose="02070309020205020404" pitchFamily="49" charset="0"/>
                </a:rPr>
                <a:t>,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1.11111</a:t>
              </a: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插入超出精度的数字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my_float VALUES(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1111111</a:t>
              </a:r>
              <a:r>
                <a:rPr lang="en-US" altLang="zh-CN" sz="1400" dirty="0">
                  <a:latin typeface="Courier New" panose="02070309020205020404" pitchFamily="49" charset="0"/>
                </a:rPr>
                <a:t>,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1.111111</a:t>
              </a: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26634" name="矩形 3"/>
            <p:cNvSpPr/>
            <p:nvPr/>
          </p:nvSpPr>
          <p:spPr>
            <a:xfrm>
              <a:off x="1495175" y="1994829"/>
              <a:ext cx="4316036" cy="4606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观察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FLOAT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超出精度时的保存结果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347546" y="3616931"/>
            <a:ext cx="655535" cy="657122"/>
            <a:chOff x="765530" y="3286093"/>
            <a:chExt cx="656530" cy="657462"/>
          </a:xfrm>
        </p:grpSpPr>
        <p:sp>
          <p:nvSpPr>
            <p:cNvPr id="26631" name="等腰三角形 3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6632" name="等腰三角形 3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292" y="572758"/>
            <a:ext cx="3911746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982980" y="2133600"/>
            <a:ext cx="9943465" cy="30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在数据库中，数据表用来组织和保存各种数据，它是由表结构和数据组成的。在设计表结构时，经常需要根据实际需求，选择合适的数据类型和约束。本章将围绕数据类型和约束进行详细讲解。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矩形 2"/>
          <p:cNvSpPr/>
          <p:nvPr/>
        </p:nvSpPr>
        <p:spPr>
          <a:xfrm>
            <a:off x="2991970" y="2640771"/>
            <a:ext cx="6728361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④ </a:t>
            </a:r>
            <a:r>
              <a:rPr lang="zh-CN" altLang="en-US" sz="1400" dirty="0">
                <a:latin typeface="Courier New" panose="02070309020205020404" pitchFamily="49" charset="0"/>
              </a:rPr>
              <a:t>插入</a:t>
            </a:r>
            <a:r>
              <a:rPr lang="en-US" altLang="zh-CN" sz="1400" dirty="0">
                <a:latin typeface="Courier New" panose="02070309020205020404" pitchFamily="49" charset="0"/>
              </a:rPr>
              <a:t>7</a:t>
            </a:r>
            <a:r>
              <a:rPr lang="zh-CN" altLang="en-US" sz="1400" dirty="0">
                <a:latin typeface="Courier New" panose="02070309020205020404" pitchFamily="49" charset="0"/>
              </a:rPr>
              <a:t>位数，第</a:t>
            </a:r>
            <a:r>
              <a:rPr lang="en-US" altLang="zh-CN" sz="1400" dirty="0">
                <a:latin typeface="Courier New" panose="02070309020205020404" pitchFamily="49" charset="0"/>
              </a:rPr>
              <a:t>7</a:t>
            </a:r>
            <a:r>
              <a:rPr lang="zh-CN" altLang="en-US" sz="1400" dirty="0">
                <a:latin typeface="Courier New" panose="02070309020205020404" pitchFamily="49" charset="0"/>
              </a:rPr>
              <a:t>位四舍五入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my_float VALUES(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1111114</a:t>
            </a:r>
            <a:r>
              <a:rPr lang="en-US" altLang="zh-CN" sz="1400" dirty="0">
                <a:latin typeface="Courier New" panose="02070309020205020404" pitchFamily="49" charset="0"/>
              </a:rPr>
              <a:t>,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1111115</a:t>
            </a:r>
            <a:r>
              <a:rPr lang="en-US" altLang="zh-CN" sz="1400" dirty="0">
                <a:latin typeface="Courier New" panose="02070309020205020404" pitchFamily="49" charset="0"/>
              </a:rPr>
              <a:t>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⑤ </a:t>
            </a:r>
            <a:r>
              <a:rPr lang="zh-CN" altLang="en-US" sz="1400" dirty="0">
                <a:latin typeface="Courier New" panose="02070309020205020404" pitchFamily="49" charset="0"/>
              </a:rPr>
              <a:t>插入</a:t>
            </a:r>
            <a:r>
              <a:rPr lang="en-US" altLang="zh-CN" sz="1400" dirty="0">
                <a:latin typeface="Courier New" panose="02070309020205020404" pitchFamily="49" charset="0"/>
              </a:rPr>
              <a:t>8</a:t>
            </a:r>
            <a:r>
              <a:rPr lang="zh-CN" altLang="en-US" sz="1400" dirty="0">
                <a:latin typeface="Courier New" panose="02070309020205020404" pitchFamily="49" charset="0"/>
              </a:rPr>
              <a:t>位数，第</a:t>
            </a:r>
            <a:r>
              <a:rPr lang="en-US" altLang="zh-CN" sz="1400" dirty="0">
                <a:latin typeface="Courier New" panose="02070309020205020404" pitchFamily="49" charset="0"/>
              </a:rPr>
              <a:t>7</a:t>
            </a:r>
            <a:r>
              <a:rPr lang="zh-CN" altLang="en-US" sz="1400" dirty="0">
                <a:latin typeface="Courier New" panose="02070309020205020404" pitchFamily="49" charset="0"/>
              </a:rPr>
              <a:t>位四舍五入，第</a:t>
            </a:r>
            <a:r>
              <a:rPr lang="en-US" altLang="zh-CN" sz="1400" dirty="0">
                <a:latin typeface="Courier New" panose="02070309020205020404" pitchFamily="49" charset="0"/>
              </a:rPr>
              <a:t>8</a:t>
            </a:r>
            <a:r>
              <a:rPr lang="zh-CN" altLang="en-US" sz="1400" dirty="0">
                <a:latin typeface="Courier New" panose="02070309020205020404" pitchFamily="49" charset="0"/>
              </a:rPr>
              <a:t>位忽略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my_float VALUES(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11111149</a:t>
            </a:r>
            <a:r>
              <a:rPr lang="en-US" altLang="zh-CN" sz="1400" dirty="0">
                <a:latin typeface="Courier New" panose="02070309020205020404" pitchFamily="49" charset="0"/>
              </a:rPr>
              <a:t>,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11111159</a:t>
            </a:r>
            <a:r>
              <a:rPr lang="en-US" altLang="zh-CN" sz="1400" dirty="0">
                <a:latin typeface="Courier New" panose="02070309020205020404" pitchFamily="49" charset="0"/>
              </a:rPr>
              <a:t>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27654" name="矩形 3"/>
          <p:cNvSpPr/>
          <p:nvPr/>
        </p:nvSpPr>
        <p:spPr>
          <a:xfrm>
            <a:off x="3276088" y="2178880"/>
            <a:ext cx="48145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观察</a:t>
            </a:r>
            <a:r>
              <a:rPr lang="en-US" altLang="zh-CN" u="sng" dirty="0">
                <a:solidFill>
                  <a:srgbClr val="0070C0"/>
                </a:solidFill>
                <a:latin typeface="Arial" panose="020B0604020202020204" pitchFamily="34" charset="0"/>
              </a:rPr>
              <a:t>FLOAT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超出精度时的保存结果</a:t>
            </a:r>
            <a:endParaRPr lang="zh-CN" altLang="zh-CN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27655" name="组合 30"/>
          <p:cNvGrpSpPr/>
          <p:nvPr/>
        </p:nvGrpSpPr>
        <p:grpSpPr>
          <a:xfrm>
            <a:off x="2347546" y="3616931"/>
            <a:ext cx="655535" cy="657122"/>
            <a:chOff x="765530" y="3286093"/>
            <a:chExt cx="656530" cy="657462"/>
          </a:xfrm>
        </p:grpSpPr>
        <p:sp>
          <p:nvSpPr>
            <p:cNvPr id="27656" name="等腰三角形 3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7657" name="等腰三角形 3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矩形 2"/>
          <p:cNvSpPr/>
          <p:nvPr/>
        </p:nvSpPr>
        <p:spPr>
          <a:xfrm>
            <a:off x="2991970" y="2640771"/>
            <a:ext cx="6728361" cy="3646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⑥ </a:t>
            </a:r>
            <a:r>
              <a:rPr lang="zh-CN" altLang="en-US" sz="1400" dirty="0">
                <a:latin typeface="Courier New" panose="02070309020205020404" pitchFamily="49" charset="0"/>
              </a:rPr>
              <a:t>查询结果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* FROM my_float;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f1       | f2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 111111 |  1.11111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111111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0</a:t>
            </a:r>
            <a:r>
              <a:rPr lang="en-US" altLang="zh-CN" sz="1400" dirty="0">
                <a:latin typeface="Courier New" panose="02070309020205020404" pitchFamily="49" charset="0"/>
              </a:rPr>
              <a:t> |  1.11111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111111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0</a:t>
            </a:r>
            <a:r>
              <a:rPr lang="en-US" altLang="zh-CN" sz="1400" dirty="0">
                <a:latin typeface="Courier New" panose="02070309020205020404" pitchFamily="49" charset="0"/>
              </a:rPr>
              <a:t> |  11111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20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111111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00</a:t>
            </a:r>
            <a:r>
              <a:rPr lang="en-US" altLang="zh-CN" sz="1400" dirty="0">
                <a:latin typeface="Courier New" panose="02070309020205020404" pitchFamily="49" charset="0"/>
              </a:rPr>
              <a:t> | 11111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200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4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28678" name="矩形 3"/>
          <p:cNvSpPr/>
          <p:nvPr/>
        </p:nvSpPr>
        <p:spPr>
          <a:xfrm>
            <a:off x="3276088" y="2178880"/>
            <a:ext cx="48145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观察</a:t>
            </a:r>
            <a:r>
              <a:rPr lang="en-US" altLang="zh-CN" u="sng" dirty="0">
                <a:solidFill>
                  <a:srgbClr val="0070C0"/>
                </a:solidFill>
                <a:latin typeface="Arial" panose="020B0604020202020204" pitchFamily="34" charset="0"/>
              </a:rPr>
              <a:t>FLOAT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超出精度时的保存结果</a:t>
            </a:r>
            <a:endParaRPr lang="zh-CN" altLang="zh-CN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28679" name="组合 30"/>
          <p:cNvGrpSpPr/>
          <p:nvPr/>
        </p:nvGrpSpPr>
        <p:grpSpPr>
          <a:xfrm>
            <a:off x="2347546" y="3616931"/>
            <a:ext cx="655535" cy="657122"/>
            <a:chOff x="765530" y="3286093"/>
            <a:chExt cx="656530" cy="657462"/>
          </a:xfrm>
        </p:grpSpPr>
        <p:sp>
          <p:nvSpPr>
            <p:cNvPr id="28683" name="等腰三角形 3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8684" name="等腰三角形 3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4259" y="3616931"/>
            <a:ext cx="5166407" cy="1365037"/>
            <a:chOff x="4421394" y="3616753"/>
            <a:chExt cx="5166171" cy="1364035"/>
          </a:xfrm>
        </p:grpSpPr>
        <p:sp>
          <p:nvSpPr>
            <p:cNvPr id="28681" name="矩形 2"/>
            <p:cNvSpPr/>
            <p:nvPr/>
          </p:nvSpPr>
          <p:spPr>
            <a:xfrm>
              <a:off x="5219867" y="3616753"/>
              <a:ext cx="4367698" cy="11980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lnSpc>
                  <a:spcPct val="150000"/>
                </a:lnSpc>
              </a:pPr>
              <a:r>
                <a:rPr lang="zh-CN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整数部分和小数部分加起来达到</a:t>
              </a:r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7</a:t>
              </a:r>
              <a:r>
                <a:rPr lang="zh-CN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位时，第</a:t>
              </a:r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7</a:t>
              </a:r>
              <a:r>
                <a:rPr lang="zh-CN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位就会四舍五入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</a:rPr>
                <a:t>。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8682" name="直接箭头连接符 4"/>
            <p:cNvCxnSpPr/>
            <p:nvPr/>
          </p:nvCxnSpPr>
          <p:spPr>
            <a:xfrm flipH="1">
              <a:off x="4421394" y="4550482"/>
              <a:ext cx="591669" cy="430306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3630" y="2349869"/>
            <a:ext cx="890347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定点数类型（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DECIMAL</a:t>
            </a: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DECIMAL(M,D)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设置位数和精度。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04570" y="3240470"/>
            <a:ext cx="9036139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表示数字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总位数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（不包括“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和“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）最大为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65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，默认为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；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anose="020B0604020202020204" pitchFamily="34" charset="0"/>
              </a:rPr>
              <a:t>D</a:t>
            </a:r>
            <a:r>
              <a:rPr lang="zh-CN" altLang="en-US" dirty="0">
                <a:latin typeface="Arial" panose="020B0604020202020204" pitchFamily="34" charset="0"/>
              </a:rPr>
              <a:t>表示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小数点后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位数</a:t>
            </a:r>
            <a:r>
              <a:rPr lang="zh-CN" altLang="en-US" dirty="0">
                <a:latin typeface="Arial" panose="020B0604020202020204" pitchFamily="34" charset="0"/>
              </a:rPr>
              <a:t>，最大值为</a:t>
            </a:r>
            <a:r>
              <a:rPr lang="en-US" altLang="zh-CN" dirty="0">
                <a:latin typeface="Arial" panose="020B0604020202020204" pitchFamily="34" charset="0"/>
              </a:rPr>
              <a:t>30</a:t>
            </a:r>
            <a:r>
              <a:rPr lang="zh-CN" altLang="en-US" dirty="0">
                <a:latin typeface="Arial" panose="020B0604020202020204" pitchFamily="34" charset="0"/>
              </a:rPr>
              <a:t>，默认值为</a:t>
            </a:r>
            <a:r>
              <a:rPr lang="en-US" altLang="zh-CN" dirty="0">
                <a:latin typeface="Arial" panose="020B0604020202020204" pitchFamily="34" charset="0"/>
              </a:rPr>
              <a:t>0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523440" y="2417156"/>
            <a:ext cx="781862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示例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latin typeface="Arial" panose="020B0604020202020204" pitchFamily="34" charset="0"/>
              </a:rPr>
              <a:t>DECIMAL(5,2)</a:t>
            </a:r>
            <a:r>
              <a:rPr lang="zh-CN" altLang="en-US" dirty="0">
                <a:latin typeface="Arial" panose="020B0604020202020204" pitchFamily="34" charset="0"/>
              </a:rPr>
              <a:t>表示的取值范围是</a:t>
            </a:r>
            <a:r>
              <a:rPr lang="en-US" altLang="zh-CN" dirty="0">
                <a:latin typeface="Arial" panose="020B0604020202020204" pitchFamily="34" charset="0"/>
              </a:rPr>
              <a:t>-999.99~999.99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55344" y="3351556"/>
            <a:ext cx="6818206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系统会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自动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根据存储的数据来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分配存储空间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若不允许保存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负数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，可通过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UNSIGNED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修饰。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8" name="组合 4"/>
          <p:cNvGrpSpPr/>
          <p:nvPr/>
        </p:nvGrpSpPr>
        <p:grpSpPr>
          <a:xfrm>
            <a:off x="2712614" y="2178880"/>
            <a:ext cx="7585477" cy="2491696"/>
            <a:chOff x="1240970" y="1994829"/>
            <a:chExt cx="6800023" cy="2493857"/>
          </a:xfrm>
        </p:grpSpPr>
        <p:sp>
          <p:nvSpPr>
            <p:cNvPr id="31753" name="矩形 2"/>
            <p:cNvSpPr/>
            <p:nvPr/>
          </p:nvSpPr>
          <p:spPr>
            <a:xfrm>
              <a:off x="1240970" y="2456831"/>
              <a:ext cx="6800023" cy="203185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创建表，选取</a:t>
              </a:r>
              <a:r>
                <a:rPr lang="en-US" altLang="zh-CN" sz="1400" dirty="0">
                  <a:latin typeface="Courier New" panose="02070309020205020404" pitchFamily="49" charset="0"/>
                </a:rPr>
                <a:t>DECIMAL</a:t>
              </a:r>
              <a:r>
                <a:rPr lang="zh-CN" altLang="en-US" sz="1400" dirty="0">
                  <a:latin typeface="Courier New" panose="02070309020205020404" pitchFamily="49" charset="0"/>
                </a:rPr>
                <a:t>类型进行测试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my_decimal (d1 DECIMAL(4,2), d2 DECIMAL(4,2));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插入的小数部分超出范围时，会四舍五入并出现警告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my_decimal VALUES(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1.234</a:t>
              </a:r>
              <a:r>
                <a:rPr lang="en-US" altLang="zh-CN" sz="1400" dirty="0">
                  <a:latin typeface="Courier New" panose="02070309020205020404" pitchFamily="49" charset="0"/>
                </a:rPr>
                <a:t>,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1.235</a:t>
              </a: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affected,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2 warnings</a:t>
              </a:r>
              <a:r>
                <a:rPr lang="en-US" altLang="zh-CN" sz="1400" dirty="0">
                  <a:latin typeface="Courier New" panose="02070309020205020404" pitchFamily="49" charset="0"/>
                </a:rPr>
                <a:t>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31754" name="矩形 3"/>
            <p:cNvSpPr/>
            <p:nvPr/>
          </p:nvSpPr>
          <p:spPr>
            <a:xfrm>
              <a:off x="1495175" y="1994829"/>
              <a:ext cx="4671246" cy="4607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观察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DECIMAL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超出精度时的保存结果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68190" y="3616931"/>
            <a:ext cx="655535" cy="657122"/>
            <a:chOff x="765530" y="3286093"/>
            <a:chExt cx="656530" cy="657462"/>
          </a:xfrm>
        </p:grpSpPr>
        <p:sp>
          <p:nvSpPr>
            <p:cNvPr id="31751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1752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44378" y="3197896"/>
            <a:ext cx="655535" cy="657122"/>
            <a:chOff x="765530" y="3286093"/>
            <a:chExt cx="656530" cy="657462"/>
          </a:xfrm>
        </p:grpSpPr>
        <p:sp>
          <p:nvSpPr>
            <p:cNvPr id="32778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2779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4" name="矩形 2"/>
          <p:cNvSpPr/>
          <p:nvPr/>
        </p:nvSpPr>
        <p:spPr>
          <a:xfrm>
            <a:off x="2788802" y="2221737"/>
            <a:ext cx="6728361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SHOW WARNINGS;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+-------+------+-----------------------------------------+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Level | Code | Message                      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+-------+------+-----------------------------------------+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Note  | 1265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Data truncated for column 'd1' at row 1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Note  | 1265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Data truncated for column 'd2' at row 1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+-------+------+-----------------------------------------+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2 rows in set (0.00 sec)</a:t>
            </a:r>
            <a:endParaRPr lang="zh-CN" altLang="en-US" sz="1400" dirty="0">
              <a:latin typeface="Courier New" panose="02070309020205020404" pitchFamily="49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91927" y="4191516"/>
            <a:ext cx="6839154" cy="1897778"/>
            <a:chOff x="3072078" y="4610100"/>
            <a:chExt cx="6839573" cy="1897943"/>
          </a:xfrm>
        </p:grpSpPr>
        <p:sp>
          <p:nvSpPr>
            <p:cNvPr id="32776" name="矩形 2"/>
            <p:cNvSpPr/>
            <p:nvPr/>
          </p:nvSpPr>
          <p:spPr>
            <a:xfrm>
              <a:off x="3072078" y="5309058"/>
              <a:ext cx="6839573" cy="11989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zh-CN" u="sng" dirty="0">
                  <a:latin typeface="Arial" panose="020B0604020202020204" pitchFamily="34" charset="0"/>
                </a:rPr>
                <a:t>若小数部分超出范围，会进行四舍五入，</a:t>
              </a:r>
              <a:endParaRPr lang="en-US" altLang="zh-CN" u="sng" dirty="0"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u="sng" dirty="0">
                  <a:latin typeface="Arial" panose="020B0604020202020204" pitchFamily="34" charset="0"/>
                </a:rPr>
                <a:t>并出现</a:t>
              </a:r>
              <a:r>
                <a:rPr lang="en-US" altLang="zh-CN" u="sng" dirty="0">
                  <a:latin typeface="Arial" panose="020B0604020202020204" pitchFamily="34" charset="0"/>
                </a:rPr>
                <a:t>Data truncated</a:t>
              </a:r>
              <a:r>
                <a:rPr lang="zh-CN" altLang="zh-CN" u="sng" dirty="0">
                  <a:latin typeface="Arial" panose="020B0604020202020204" pitchFamily="34" charset="0"/>
                </a:rPr>
                <a:t>（数据截断）警告</a:t>
              </a:r>
              <a:r>
                <a:rPr lang="zh-CN" altLang="en-US" u="sng" dirty="0">
                  <a:latin typeface="Arial" panose="020B0604020202020204" pitchFamily="34" charset="0"/>
                </a:rPr>
                <a:t>。</a:t>
              </a:r>
              <a:endParaRPr lang="zh-CN" altLang="en-US" u="sng" dirty="0">
                <a:latin typeface="Arial" panose="020B0604020202020204" pitchFamily="34" charset="0"/>
              </a:endParaRPr>
            </a:p>
          </p:txBody>
        </p:sp>
        <p:cxnSp>
          <p:nvCxnSpPr>
            <p:cNvPr id="32777" name="直接箭头连接符 4"/>
            <p:cNvCxnSpPr>
              <a:stCxn id="32776" idx="0"/>
            </p:cNvCxnSpPr>
            <p:nvPr/>
          </p:nvCxnSpPr>
          <p:spPr>
            <a:xfrm flipV="1">
              <a:off x="6491489" y="4610100"/>
              <a:ext cx="423332" cy="698809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20566" y="3172500"/>
            <a:ext cx="655535" cy="657122"/>
            <a:chOff x="765530" y="3286093"/>
            <a:chExt cx="656530" cy="657462"/>
          </a:xfrm>
        </p:grpSpPr>
        <p:sp>
          <p:nvSpPr>
            <p:cNvPr id="33802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3803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6" name="矩形 2"/>
          <p:cNvSpPr/>
          <p:nvPr/>
        </p:nvSpPr>
        <p:spPr>
          <a:xfrm>
            <a:off x="2864990" y="2196341"/>
            <a:ext cx="7212473" cy="3646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插入的小数部分四舍五入导致整数部分进位时，插入失败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my_decimal VALUES(99.99, 99.999);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ERROR 1264 (22003):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Out of range value for column 'd2' at row 1</a:t>
            </a:r>
            <a:endParaRPr lang="en-US" altLang="zh-CN" sz="1400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④ </a:t>
            </a:r>
            <a:r>
              <a:rPr lang="zh-CN" altLang="en-US" sz="1400" dirty="0">
                <a:latin typeface="Courier New" panose="02070309020205020404" pitchFamily="49" charset="0"/>
              </a:rPr>
              <a:t>查询结果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* FROM my_decimal;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d1   | d2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1.23 | 1.24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zh-CN" altLang="en-US" sz="1400" dirty="0">
              <a:latin typeface="Courier New" panose="02070309020205020404" pitchFamily="49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731567" y="3366145"/>
            <a:ext cx="5415336" cy="2509262"/>
            <a:chOff x="4335780" y="3810000"/>
            <a:chExt cx="5416182" cy="2509835"/>
          </a:xfrm>
        </p:grpSpPr>
        <p:sp>
          <p:nvSpPr>
            <p:cNvPr id="33800" name="矩形 4"/>
            <p:cNvSpPr/>
            <p:nvPr/>
          </p:nvSpPr>
          <p:spPr>
            <a:xfrm>
              <a:off x="4335780" y="4566200"/>
              <a:ext cx="5416182" cy="175363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zh-CN" u="sng" dirty="0">
                  <a:latin typeface="Arial" panose="020B0604020202020204" pitchFamily="34" charset="0"/>
                </a:rPr>
                <a:t>若整数部分超出范围，数据会插入失败，</a:t>
              </a:r>
              <a:endParaRPr lang="en-US" altLang="zh-CN" u="sng" dirty="0"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u="sng" dirty="0">
                  <a:latin typeface="Arial" panose="020B0604020202020204" pitchFamily="34" charset="0"/>
                </a:rPr>
                <a:t>提示</a:t>
              </a:r>
              <a:r>
                <a:rPr lang="en-US" altLang="zh-CN" u="sng" dirty="0">
                  <a:latin typeface="Arial" panose="020B0604020202020204" pitchFamily="34" charset="0"/>
                </a:rPr>
                <a:t>Out of range value</a:t>
              </a:r>
              <a:r>
                <a:rPr lang="zh-CN" altLang="zh-CN" u="sng" dirty="0">
                  <a:latin typeface="Arial" panose="020B0604020202020204" pitchFamily="34" charset="0"/>
                </a:rPr>
                <a:t>（超出取值范围）</a:t>
              </a:r>
              <a:endParaRPr lang="zh-CN" altLang="en-US" u="sng" dirty="0">
                <a:latin typeface="Arial" panose="020B0604020202020204" pitchFamily="34" charset="0"/>
              </a:endParaRPr>
            </a:p>
          </p:txBody>
        </p:sp>
        <p:cxnSp>
          <p:nvCxnSpPr>
            <p:cNvPr id="33801" name="直接箭头连接符 6"/>
            <p:cNvCxnSpPr/>
            <p:nvPr/>
          </p:nvCxnSpPr>
          <p:spPr>
            <a:xfrm flipH="1" flipV="1">
              <a:off x="6124575" y="3810000"/>
              <a:ext cx="228600" cy="691881"/>
            </a:xfrm>
            <a:prstGeom prst="straightConnector1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4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7071" y="1747148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矩形 14"/>
          <p:cNvSpPr/>
          <p:nvPr/>
        </p:nvSpPr>
        <p:spPr>
          <a:xfrm>
            <a:off x="2669758" y="2240784"/>
            <a:ext cx="4510970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浮点数类型也可以设置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位数</a:t>
            </a:r>
            <a:r>
              <a:rPr lang="zh-CN" altLang="zh-CN" dirty="0">
                <a:latin typeface="Arial" panose="020B0604020202020204" pitchFamily="34" charset="0"/>
              </a:rPr>
              <a:t>和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精度</a:t>
            </a:r>
            <a:r>
              <a:rPr lang="en-US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,</a:t>
            </a:r>
            <a:r>
              <a:rPr lang="zh-CN" altLang="en-US" dirty="0">
                <a:latin typeface="Arial" panose="020B0604020202020204" pitchFamily="34" charset="0"/>
              </a:rPr>
              <a:t>但仍有可能损失精度。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2290" y="3933334"/>
            <a:ext cx="229997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200000"/>
              </a:lnSpc>
            </a:pPr>
            <a:r>
              <a:rPr lang="zh-CN" altLang="en-US" dirty="0">
                <a:latin typeface="Arial" panose="020B0604020202020204" pitchFamily="34" charset="0"/>
              </a:rPr>
              <a:t>示例：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float(8,2)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17431" y="2205587"/>
            <a:ext cx="5169679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在实际使用时应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避免</a:t>
            </a:r>
            <a:r>
              <a:rPr lang="zh-CN" altLang="zh-CN" dirty="0">
                <a:latin typeface="Arial" panose="020B0604020202020204" pitchFamily="34" charset="0"/>
              </a:rPr>
              <a:t>使用浮点数类型，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以免出现不能人为控制的问题。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17437" y="3932862"/>
            <a:ext cx="6639474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推荐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使用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定点数</a:t>
            </a:r>
            <a:r>
              <a:rPr lang="zh-CN" altLang="zh-CN" dirty="0">
                <a:latin typeface="Arial" panose="020B0604020202020204" pitchFamily="34" charset="0"/>
              </a:rPr>
              <a:t>类型并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设置合理的范围</a:t>
            </a:r>
            <a:r>
              <a:rPr lang="zh-CN" altLang="zh-CN" dirty="0">
                <a:latin typeface="Arial" panose="020B0604020202020204" pitchFamily="34" charset="0"/>
              </a:rPr>
              <a:t>可以使计算更为准确。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pic>
        <p:nvPicPr>
          <p:cNvPr id="35847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7071" y="1747148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21875" y="2370816"/>
            <a:ext cx="682963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BIT</a:t>
            </a:r>
            <a:r>
              <a:rPr lang="zh-CN" altLang="zh-CN" dirty="0">
                <a:latin typeface="Arial" panose="020B0604020202020204" pitchFamily="34" charset="0"/>
              </a:rPr>
              <a:t>（位）类型用于存储二进制数据，</a:t>
            </a:r>
            <a:r>
              <a:rPr lang="zh-CN" altLang="en-US" dirty="0">
                <a:latin typeface="Arial" panose="020B0604020202020204" pitchFamily="34" charset="0"/>
              </a:rPr>
              <a:t>语法如下。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6870" name="矩形 2"/>
          <p:cNvSpPr/>
          <p:nvPr/>
        </p:nvSpPr>
        <p:spPr>
          <a:xfrm>
            <a:off x="2496144" y="4149480"/>
            <a:ext cx="5010979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表示位数，范围为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1~64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1"/>
          <p:cNvSpPr/>
          <p:nvPr/>
        </p:nvSpPr>
        <p:spPr>
          <a:xfrm>
            <a:off x="4151822" y="3285850"/>
            <a:ext cx="1763436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Arial" panose="020B0604020202020204" pitchFamily="34" charset="0"/>
              </a:rPr>
              <a:t>BIT(M)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687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308" y="572758"/>
            <a:ext cx="4775842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559206" y="2421794"/>
            <a:ext cx="8568690" cy="688340"/>
            <a:chOff x="978872" y="1800500"/>
            <a:chExt cx="6427354" cy="516136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</a:t>
              </a: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MySQL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中常用数据类型的使用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542696" y="3266344"/>
            <a:ext cx="8568690" cy="688340"/>
            <a:chOff x="978872" y="1800500"/>
            <a:chExt cx="6427354" cy="516136"/>
          </a:xfrm>
        </p:grpSpPr>
        <p:sp>
          <p:nvSpPr>
            <p:cNvPr id="8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</a:t>
              </a: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MySQL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中常用约束的使用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9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42696" y="4182649"/>
            <a:ext cx="8568690" cy="688340"/>
            <a:chOff x="978872" y="1800500"/>
            <a:chExt cx="6427354" cy="516136"/>
          </a:xfrm>
        </p:grpSpPr>
        <p:sp>
          <p:nvSpPr>
            <p:cNvPr id="12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</a:t>
              </a: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MySQL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中宇符集的设置与处理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3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12585" y="2521727"/>
            <a:ext cx="4540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solidFill>
                  <a:srgbClr val="00B0F0"/>
                </a:solidFill>
                <a:latin typeface="Arial" panose="020B0604020202020204" pitchFamily="34" charset="0"/>
              </a:rPr>
              <a:t>A</a:t>
            </a:r>
            <a:endParaRPr lang="zh-CN" altLang="en-US" sz="3200" dirty="0">
              <a:solidFill>
                <a:srgbClr val="00B0F0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30021" y="2637597"/>
            <a:ext cx="713105" cy="3371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1600" dirty="0">
                <a:solidFill>
                  <a:srgbClr val="00B0F0"/>
                </a:solidFill>
                <a:latin typeface="Arial" panose="020B0604020202020204" pitchFamily="34" charset="0"/>
              </a:rPr>
              <a:t>ASCII</a:t>
            </a:r>
            <a:endParaRPr lang="zh-CN" altLang="en-US" sz="1600" dirty="0">
              <a:solidFill>
                <a:srgbClr val="00B0F0"/>
              </a:solidFill>
              <a:latin typeface="Arial" panose="020B0604020202020204" pitchFamily="34" charset="0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4382403" y="2509029"/>
            <a:ext cx="988857" cy="593632"/>
          </a:xfrm>
          <a:prstGeom prst="rightArrow">
            <a:avLst>
              <a:gd name="adj1" fmla="val 65250"/>
              <a:gd name="adj2" fmla="val 66746"/>
            </a:avLst>
          </a:prstGeom>
          <a:noFill/>
          <a:ln w="12700" cap="flat" cmpd="sng">
            <a:solidFill>
              <a:srgbClr val="00ACE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95057" y="2399509"/>
            <a:ext cx="5219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65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9939" y="2399509"/>
            <a:ext cx="136969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1000001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3903" y="2839286"/>
            <a:ext cx="3545264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十进制</a:t>
            </a:r>
            <a:r>
              <a:rPr kumimoji="0" lang="en-US" altLang="zh-CN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       (</a:t>
            </a:r>
            <a:r>
              <a:rPr kumimoji="0" lang="zh-CN" altLang="en-US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二进制</a:t>
            </a:r>
            <a:r>
              <a:rPr kumimoji="0" lang="en-US" altLang="zh-CN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endParaRPr kumimoji="0" lang="zh-CN" altLang="en-US" kern="1200" cap="none" spc="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右大括号 9"/>
          <p:cNvSpPr/>
          <p:nvPr/>
        </p:nvSpPr>
        <p:spPr>
          <a:xfrm rot="-5400000">
            <a:off x="7607418" y="1837599"/>
            <a:ext cx="187261" cy="1053740"/>
          </a:xfrm>
          <a:prstGeom prst="rightBrace">
            <a:avLst>
              <a:gd name="adj1" fmla="val 43588"/>
              <a:gd name="adj2" fmla="val 48764"/>
            </a:avLst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75963" y="1834447"/>
            <a:ext cx="6572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7</a:t>
            </a:r>
            <a:r>
              <a:rPr lang="zh-CN" altLang="zh-CN" dirty="0">
                <a:solidFill>
                  <a:srgbClr val="FF0000"/>
                </a:solidFill>
                <a:latin typeface="Arial" panose="020B0604020202020204" pitchFamily="34" charset="0"/>
              </a:rPr>
              <a:t>位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8186" y="2565557"/>
            <a:ext cx="79248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kern="1200" cap="none" spc="0" normalizeH="0" baseline="0" noProof="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字符</a:t>
            </a:r>
            <a:endParaRPr kumimoji="0" lang="zh-CN" altLang="en-US" kern="1200" cap="none" spc="0" normalizeH="0" baseline="0" noProof="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99573" y="3645564"/>
            <a:ext cx="199835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Arial" panose="020B0604020202020204" pitchFamily="34" charset="0"/>
              </a:rPr>
              <a:t>BIT(M)      M=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7</a:t>
            </a:r>
            <a:endParaRPr lang="zh-CN" altLang="zh-CN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ldLvl="0" animBg="1"/>
      <p:bldP spid="7" grpId="0"/>
      <p:bldP spid="8" grpId="0"/>
      <p:bldP spid="9" grpId="0"/>
      <p:bldP spid="10" grpId="0" bldLvl="0" animBg="1"/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5059" name="组合 21"/>
          <p:cNvGrpSpPr/>
          <p:nvPr/>
        </p:nvGrpSpPr>
        <p:grpSpPr>
          <a:xfrm>
            <a:off x="1895179" y="1274147"/>
            <a:ext cx="2231676" cy="503159"/>
            <a:chOff x="6444208" y="1011134"/>
            <a:chExt cx="2232248" cy="504056"/>
          </a:xfrm>
        </p:grpSpPr>
        <p:grpSp>
          <p:nvGrpSpPr>
            <p:cNvPr id="45068" name="组合 22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6444208" y="1787475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38"/>
          <p:cNvSpPr>
            <a:spLocks noChangeArrowheads="1"/>
          </p:cNvSpPr>
          <p:nvPr/>
        </p:nvSpPr>
        <p:spPr bwMode="auto">
          <a:xfrm>
            <a:off x="4325262" y="1404302"/>
            <a:ext cx="587759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MySQL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中的直接常量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33258" y="2520140"/>
            <a:ext cx="666010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字符串</a:t>
            </a:r>
            <a:r>
              <a:rPr lang="zh-CN" altLang="zh-CN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支持单引号和双引号定界符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50717" y="3145517"/>
            <a:ext cx="283527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示例：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'abc'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"abc"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71352" y="4043902"/>
            <a:ext cx="666010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转义字符</a:t>
            </a:r>
            <a:r>
              <a:rPr lang="zh-CN" altLang="zh-CN" dirty="0">
                <a:latin typeface="Arial" panose="020B0604020202020204" pitchFamily="34" charset="0"/>
              </a:rPr>
              <a:t>：</a:t>
            </a:r>
            <a:r>
              <a:rPr lang="zh-CN" altLang="en-US" dirty="0">
                <a:latin typeface="Arial" panose="020B0604020202020204" pitchFamily="34" charset="0"/>
              </a:rPr>
              <a:t>在字符前加“</a:t>
            </a:r>
            <a:r>
              <a:rPr lang="en-US" altLang="zh-CN" dirty="0">
                <a:latin typeface="Arial" panose="020B0604020202020204" pitchFamily="34" charset="0"/>
              </a:rPr>
              <a:t>\</a:t>
            </a:r>
            <a:r>
              <a:rPr lang="zh-CN" altLang="en-US" dirty="0">
                <a:latin typeface="Arial" panose="020B0604020202020204" pitchFamily="34" charset="0"/>
              </a:rPr>
              <a:t>”转义。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88811" y="4669279"/>
            <a:ext cx="317055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示例：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'ab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\'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c'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"ab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\"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c"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3648097" y="5129887"/>
            <a:ext cx="220629" cy="190470"/>
          </a:xfrm>
          <a:prstGeom prst="down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rgbClr val="0D74C9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59870" y="5278784"/>
            <a:ext cx="200787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ab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'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       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ab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"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23" name="下箭头 22"/>
          <p:cNvSpPr/>
          <p:nvPr/>
        </p:nvSpPr>
        <p:spPr>
          <a:xfrm>
            <a:off x="4871811" y="5129571"/>
            <a:ext cx="220628" cy="190470"/>
          </a:xfrm>
          <a:prstGeom prst="down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rgbClr val="0D74C9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4" grpId="0"/>
      <p:bldP spid="15" grpId="0"/>
      <p:bldP spid="18" grpId="0"/>
      <p:bldP spid="5" grpId="0" bldLvl="0" animBg="1"/>
      <p:bldP spid="19" grpId="0"/>
      <p:bldP spid="23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25" name="矩形 38"/>
          <p:cNvSpPr>
            <a:spLocks noChangeArrowheads="1"/>
          </p:cNvSpPr>
          <p:nvPr/>
        </p:nvSpPr>
        <p:spPr bwMode="auto">
          <a:xfrm>
            <a:off x="2136530" y="1576963"/>
            <a:ext cx="5877594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MySQL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中的直接常量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147552" y="2620137"/>
          <a:ext cx="7263765" cy="2312035"/>
        </p:xfrm>
        <a:graphic>
          <a:graphicData uri="http://schemas.openxmlformats.org/drawingml/2006/table">
            <a:tbl>
              <a:tblPr firstRow="1" bandRow="1"/>
              <a:tblGrid>
                <a:gridCol w="1174115"/>
                <a:gridCol w="2294255"/>
                <a:gridCol w="1616710"/>
                <a:gridCol w="2178685"/>
              </a:tblGrid>
              <a:tr h="3771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转义字符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含义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转义字符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含义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pt-BR" altLang="zh-CN" sz="1400" dirty="0" smtClean="0"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\0</a:t>
                      </a:r>
                      <a:endParaRPr lang="pt-BR" altLang="zh-CN" sz="1400" dirty="0" smtClean="0"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空字符（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NUL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\'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单引号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pt-BR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\r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回车符（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CR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\"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双引号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pt-BR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\n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换行符（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LF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\\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反斜线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pt-BR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制表符（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HT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\%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%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（常用于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LIKE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条件）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pt-BR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\b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退格（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BS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宋体" panose="02010600030101010101" pitchFamily="2" charset="-122"/>
                        </a:rPr>
                        <a:t>\_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2857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_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（常用于</a:t>
                      </a:r>
                      <a:r>
                        <a:rPr lang="en-US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LIKE</a:t>
                      </a:r>
                      <a:r>
                        <a:rPr lang="zh-CN" sz="1400" dirty="0"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条件）</a:t>
                      </a:r>
                      <a:endParaRPr lang="zh-CN" sz="1400" dirty="0"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8" marR="6856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7231" y="2216975"/>
            <a:ext cx="2990383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YEAR</a:t>
            </a:r>
            <a:endParaRPr lang="en-US" altLang="zh-CN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DATE</a:t>
            </a:r>
            <a:endParaRPr lang="en-US" altLang="zh-CN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TIME</a:t>
            </a:r>
            <a:endParaRPr lang="en-US" altLang="zh-CN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DATETIME</a:t>
            </a:r>
            <a:endParaRPr lang="en-US" altLang="zh-CN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TIMESTAMP</a:t>
            </a:r>
            <a:endParaRPr lang="zh-CN" altLang="en-US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114220" y="2167770"/>
          <a:ext cx="7776845" cy="3382010"/>
        </p:xfrm>
        <a:graphic>
          <a:graphicData uri="http://schemas.openxmlformats.org/drawingml/2006/table">
            <a:tbl>
              <a:tblPr firstRow="1" bandRow="1"/>
              <a:tblGrid>
                <a:gridCol w="1297940"/>
                <a:gridCol w="2123440"/>
                <a:gridCol w="2301240"/>
                <a:gridCol w="2054225"/>
              </a:tblGrid>
              <a:tr h="5549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数据类型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5" marR="6857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取值范围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日期格式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零值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YEAR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1901~2155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YYYY</a:t>
                      </a:r>
                      <a:endParaRPr lang="zh-CN" sz="1400" dirty="0">
                        <a:effectLst/>
                        <a:latin typeface="+mj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0000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DATE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1000-01-01~9999-12-3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j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YYYY-MM-DD</a:t>
                      </a:r>
                      <a:endParaRPr lang="zh-CN" sz="1400">
                        <a:effectLst/>
                        <a:latin typeface="+mj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0000-00-00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54991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TIME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-838:59:59~838:59:59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HH:MM:SS</a:t>
                      </a:r>
                      <a:endParaRPr lang="zh-CN" sz="1400" dirty="0">
                        <a:effectLst/>
                        <a:latin typeface="+mj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00:00:00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55118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DATETIME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1000-01-01 00:00:00~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9999-12-31 23:59:59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j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YYYY-MM-DD HH:MM:SS</a:t>
                      </a:r>
                      <a:endParaRPr lang="zh-CN" sz="1400" dirty="0">
                        <a:effectLst/>
                        <a:latin typeface="+mj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0000-00-00 00:00:00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62357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TIMESTAMP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1970-01-01 00:00:01~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2038-01-19 03:14:07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j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YYYY-MM-DD HH:MM:SS</a:t>
                      </a:r>
                      <a:endParaRPr lang="zh-CN" sz="1400" dirty="0">
                        <a:effectLst/>
                        <a:latin typeface="+mj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0000-00-00 00:00:00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9" name="圆角矩形 10"/>
          <p:cNvSpPr/>
          <p:nvPr/>
        </p:nvSpPr>
        <p:spPr>
          <a:xfrm>
            <a:off x="3112602" y="2229673"/>
            <a:ext cx="5306183" cy="21713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0" name="矩形 11"/>
          <p:cNvSpPr>
            <a:spLocks noChangeArrowheads="1"/>
          </p:cNvSpPr>
          <p:nvPr/>
        </p:nvSpPr>
        <p:spPr bwMode="auto">
          <a:xfrm>
            <a:off x="3482431" y="2442364"/>
            <a:ext cx="4614142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设置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字段的数据类型为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YEAR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CREATE TABLE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my_year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(y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YEAR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 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插入年份数据，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年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INSERT INTO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my_year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VALUES(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33258" y="2520140"/>
            <a:ext cx="6660109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4</a:t>
            </a:r>
            <a:r>
              <a:rPr lang="zh-CN" altLang="zh-CN" dirty="0">
                <a:latin typeface="Arial" panose="020B0604020202020204" pitchFamily="34" charset="0"/>
              </a:rPr>
              <a:t>位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字符串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数字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zh-CN" dirty="0">
                <a:latin typeface="Arial" panose="020B0604020202020204" pitchFamily="34" charset="0"/>
              </a:rPr>
              <a:t>范围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latin typeface="Arial" panose="020B0604020202020204" pitchFamily="34" charset="0"/>
              </a:rPr>
              <a:t>'1901'</a:t>
            </a:r>
            <a:r>
              <a:rPr lang="zh-CN" altLang="zh-CN" dirty="0">
                <a:latin typeface="Arial" panose="020B0604020202020204" pitchFamily="34" charset="0"/>
              </a:rPr>
              <a:t>～</a:t>
            </a:r>
            <a:r>
              <a:rPr lang="en-US" altLang="zh-CN" dirty="0">
                <a:latin typeface="Arial" panose="020B0604020202020204" pitchFamily="34" charset="0"/>
              </a:rPr>
              <a:t>'2155' 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 1901</a:t>
            </a:r>
            <a:r>
              <a:rPr lang="zh-CN" altLang="zh-CN" dirty="0">
                <a:latin typeface="Arial" panose="020B0604020202020204" pitchFamily="34" charset="0"/>
              </a:rPr>
              <a:t>～</a:t>
            </a:r>
            <a:r>
              <a:rPr lang="en-US" altLang="zh-CN" dirty="0">
                <a:latin typeface="Arial" panose="020B0604020202020204" pitchFamily="34" charset="0"/>
              </a:rPr>
              <a:t>2155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输入</a:t>
            </a:r>
            <a:r>
              <a:rPr lang="en-US" altLang="zh-CN" dirty="0">
                <a:latin typeface="Arial" panose="020B0604020202020204" pitchFamily="34" charset="0"/>
              </a:rPr>
              <a:t> '2020'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2020</a:t>
            </a:r>
            <a:r>
              <a:rPr lang="zh-CN" altLang="zh-CN" dirty="0">
                <a:latin typeface="Arial" panose="020B0604020202020204" pitchFamily="34" charset="0"/>
              </a:rPr>
              <a:t>，插入到数据库中的值均为</a:t>
            </a:r>
            <a:r>
              <a:rPr lang="en-US" altLang="zh-CN" dirty="0">
                <a:latin typeface="Arial" panose="020B0604020202020204" pitchFamily="34" charset="0"/>
              </a:rPr>
              <a:t>2020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1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charRg st="16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charRg st="49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7231" y="2288401"/>
            <a:ext cx="7260090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若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使用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两位字符串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表示，范围为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'00'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 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'00'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'69' 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2000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2069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'70'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 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1970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1999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'20'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，插入到数据库中的值为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2020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96754" y="2293163"/>
            <a:ext cx="6874389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若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使用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两位数字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表示，范围为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99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69 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2001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2069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70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99 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1970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1999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，插入到数据库中的值为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2020</a:t>
            </a: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380878" y="2280465"/>
            <a:ext cx="4833183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注意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区分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'0'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字符串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和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数字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'0'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表示的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YEAR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值是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2000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表示的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YEAR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值是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0000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7071" y="1747148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2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charRg st="26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5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charRg st="45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863" y="572758"/>
            <a:ext cx="3007988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2999105" y="2003425"/>
            <a:ext cx="6402070" cy="621030"/>
            <a:chOff x="4723" y="2364"/>
            <a:chExt cx="10082" cy="978"/>
          </a:xfrm>
        </p:grpSpPr>
        <p:grpSp>
          <p:nvGrpSpPr>
            <p:cNvPr id="45" name="组合 44"/>
            <p:cNvGrpSpPr/>
            <p:nvPr>
              <p:custDataLst>
                <p:tags r:id="rId2"/>
              </p:custDataLst>
            </p:nvPr>
          </p:nvGrpSpPr>
          <p:grpSpPr>
            <a:xfrm>
              <a:off x="4723" y="2378"/>
              <a:ext cx="1877" cy="965"/>
              <a:chOff x="2215144" y="982844"/>
              <a:chExt cx="1244730" cy="842780"/>
            </a:xfrm>
          </p:grpSpPr>
          <p:sp>
            <p:nvSpPr>
              <p:cNvPr id="46" name="平行四边形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2215144" y="982844"/>
                <a:ext cx="1120898" cy="842780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9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393075" y="1005670"/>
                <a:ext cx="1066799" cy="803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59"/>
            <p:cNvGrpSpPr/>
            <p:nvPr>
              <p:custDataLst>
                <p:tags r:id="rId5"/>
              </p:custDataLst>
            </p:nvPr>
          </p:nvGrpSpPr>
          <p:grpSpPr>
            <a:xfrm>
              <a:off x="6149" y="2364"/>
              <a:ext cx="8656" cy="965"/>
              <a:chOff x="4315150" y="953426"/>
              <a:chExt cx="4122956" cy="539804"/>
            </a:xfrm>
          </p:grpSpPr>
          <p:sp>
            <p:nvSpPr>
              <p:cNvPr id="61" name="矩形 60"/>
              <p:cNvSpPr/>
              <p:nvPr>
                <p:custDataLst>
                  <p:tags r:id="rId6"/>
                </p:custDataLst>
              </p:nvPr>
            </p:nvSpPr>
            <p:spPr>
              <a:xfrm>
                <a:off x="4841196" y="1036090"/>
                <a:ext cx="2827147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数据类型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平行四边形 61"/>
              <p:cNvSpPr/>
              <p:nvPr>
                <p:custDataLst>
                  <p:tags r:id="rId7"/>
                </p:custDataLst>
              </p:nvPr>
            </p:nvSpPr>
            <p:spPr>
              <a:xfrm>
                <a:off x="4315150" y="953426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>
            <p:custDataLst>
              <p:tags r:id="rId8"/>
            </p:custDataLst>
          </p:nvPr>
        </p:nvGrpSpPr>
        <p:grpSpPr>
          <a:xfrm>
            <a:off x="2999105" y="2780665"/>
            <a:ext cx="6402070" cy="627380"/>
            <a:chOff x="4723" y="3588"/>
            <a:chExt cx="10082" cy="988"/>
          </a:xfrm>
        </p:grpSpPr>
        <p:grpSp>
          <p:nvGrpSpPr>
            <p:cNvPr id="48" name="组合 47"/>
            <p:cNvGrpSpPr/>
            <p:nvPr>
              <p:custDataLst>
                <p:tags r:id="rId9"/>
              </p:custDataLst>
            </p:nvPr>
          </p:nvGrpSpPr>
          <p:grpSpPr>
            <a:xfrm>
              <a:off x="4723" y="3604"/>
              <a:ext cx="1877" cy="973"/>
              <a:chOff x="2215144" y="2026500"/>
              <a:chExt cx="1244730" cy="850129"/>
            </a:xfrm>
          </p:grpSpPr>
          <p:sp>
            <p:nvSpPr>
              <p:cNvPr id="49" name="平行四边形 48"/>
              <p:cNvSpPr/>
              <p:nvPr>
                <p:custDataLst>
                  <p:tags r:id="rId10"/>
                </p:custDataLst>
              </p:nvPr>
            </p:nvSpPr>
            <p:spPr>
              <a:xfrm>
                <a:off x="2215144" y="2033848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文本框 10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2393075" y="2026500"/>
                <a:ext cx="1066799" cy="803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组合 62"/>
            <p:cNvGrpSpPr/>
            <p:nvPr>
              <p:custDataLst>
                <p:tags r:id="rId12"/>
              </p:custDataLst>
            </p:nvPr>
          </p:nvGrpSpPr>
          <p:grpSpPr>
            <a:xfrm>
              <a:off x="6149" y="3588"/>
              <a:ext cx="8656" cy="965"/>
              <a:chOff x="4315150" y="1647579"/>
              <a:chExt cx="4122956" cy="539804"/>
            </a:xfrm>
          </p:grpSpPr>
          <p:sp>
            <p:nvSpPr>
              <p:cNvPr id="64" name="矩形 63"/>
              <p:cNvSpPr/>
              <p:nvPr>
                <p:custDataLst>
                  <p:tags r:id="rId13"/>
                </p:custDataLst>
              </p:nvPr>
            </p:nvSpPr>
            <p:spPr>
              <a:xfrm>
                <a:off x="4840998" y="1730368"/>
                <a:ext cx="3238445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Source Han Sans K Bold" panose="020B0800000000000000" pitchFamily="34" charset="-128"/>
                  </a:rPr>
                  <a:t>表的约束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Source Han Sans K Bold" panose="020B0800000000000000" pitchFamily="34" charset="-128"/>
                </a:endParaRPr>
              </a:p>
            </p:txBody>
          </p:sp>
          <p:sp>
            <p:nvSpPr>
              <p:cNvPr id="65" name="平行四边形 64"/>
              <p:cNvSpPr/>
              <p:nvPr>
                <p:custDataLst>
                  <p:tags r:id="rId14"/>
                </p:custDataLst>
              </p:nvPr>
            </p:nvSpPr>
            <p:spPr>
              <a:xfrm>
                <a:off x="4315150" y="1647579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>
            <p:custDataLst>
              <p:tags r:id="rId15"/>
            </p:custDataLst>
          </p:nvPr>
        </p:nvGrpSpPr>
        <p:grpSpPr>
          <a:xfrm>
            <a:off x="2999105" y="3557905"/>
            <a:ext cx="6402070" cy="629920"/>
            <a:chOff x="4723" y="4812"/>
            <a:chExt cx="10082" cy="992"/>
          </a:xfrm>
        </p:grpSpPr>
        <p:grpSp>
          <p:nvGrpSpPr>
            <p:cNvPr id="51" name="组合 50"/>
            <p:cNvGrpSpPr/>
            <p:nvPr>
              <p:custDataLst>
                <p:tags r:id="rId16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793"/>
            </a:xfrm>
          </p:grpSpPr>
          <p:sp>
            <p:nvSpPr>
              <p:cNvPr id="52" name="平行四边形 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文本框 11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2393075" y="3125750"/>
                <a:ext cx="1066799" cy="803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组合 65"/>
            <p:cNvGrpSpPr/>
            <p:nvPr>
              <p:custDataLst>
                <p:tags r:id="rId19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67" name="矩形 66"/>
              <p:cNvSpPr/>
              <p:nvPr>
                <p:custDataLst>
                  <p:tags r:id="rId20"/>
                </p:custDataLst>
              </p:nvPr>
            </p:nvSpPr>
            <p:spPr>
              <a:xfrm>
                <a:off x="4840998" y="2424520"/>
                <a:ext cx="3437543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自动增长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平行四边形 67"/>
              <p:cNvSpPr/>
              <p:nvPr>
                <p:custDataLst>
                  <p:tags r:id="rId21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>
            <p:custDataLst>
              <p:tags r:id="rId22"/>
            </p:custDataLst>
          </p:nvPr>
        </p:nvGrpSpPr>
        <p:grpSpPr>
          <a:xfrm>
            <a:off x="2955925" y="4431665"/>
            <a:ext cx="6402070" cy="629802"/>
            <a:chOff x="4723" y="4812"/>
            <a:chExt cx="10082" cy="992"/>
          </a:xfrm>
        </p:grpSpPr>
        <p:grpSp>
          <p:nvGrpSpPr>
            <p:cNvPr id="3" name="组合 2"/>
            <p:cNvGrpSpPr/>
            <p:nvPr>
              <p:custDataLst>
                <p:tags r:id="rId23"/>
              </p:custDataLst>
            </p:nvPr>
          </p:nvGrpSpPr>
          <p:grpSpPr>
            <a:xfrm>
              <a:off x="4723" y="4838"/>
              <a:ext cx="1877" cy="966"/>
              <a:chOff x="2215144" y="3084852"/>
              <a:chExt cx="1244730" cy="843757"/>
            </a:xfrm>
          </p:grpSpPr>
          <p:sp>
            <p:nvSpPr>
              <p:cNvPr id="4" name="平行四边形 3"/>
              <p:cNvSpPr/>
              <p:nvPr>
                <p:custDataLst>
                  <p:tags r:id="rId24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" name="文本框 11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2393075" y="3125750"/>
                <a:ext cx="1066799" cy="80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04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>
              <p:custDataLst>
                <p:tags r:id="rId26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7" name="矩形 6"/>
              <p:cNvSpPr/>
              <p:nvPr>
                <p:custDataLst>
                  <p:tags r:id="rId27"/>
                </p:custDataLst>
              </p:nvPr>
            </p:nvSpPr>
            <p:spPr>
              <a:xfrm>
                <a:off x="4840998" y="2424520"/>
                <a:ext cx="3437543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字符集与校对集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平行四边形 7"/>
              <p:cNvSpPr/>
              <p:nvPr>
                <p:custDataLst>
                  <p:tags r:id="rId28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" name="圆角矩形 10"/>
          <p:cNvSpPr/>
          <p:nvPr/>
        </p:nvSpPr>
        <p:spPr>
          <a:xfrm>
            <a:off x="2757057" y="2078884"/>
            <a:ext cx="6436306" cy="378400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3126886" y="2226498"/>
            <a:ext cx="5872832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设置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字段的数据类型为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DATE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CREATE TABLE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(d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插入日期数据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INSERT INTO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VALUES(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'2020-01-21'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插入当前系统日期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INSERT INTO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VALUES(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CURRENT_DATE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插入当前系统日期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INSERT INTO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my_date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VALUES(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NOW()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25325" y="2477284"/>
            <a:ext cx="7802931" cy="2491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字符串表示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'YYYY-MM-DD'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或者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'YYYYMMDD'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zh-CN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输入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'2020-01-21'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'20200121'</a:t>
            </a:r>
            <a:r>
              <a:rPr lang="zh-CN" altLang="zh-CN" dirty="0">
                <a:latin typeface="Arial" panose="020B0604020202020204" pitchFamily="34" charset="0"/>
              </a:rPr>
              <a:t>，插入数据库中的日期都为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2020-01-21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5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35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9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charRg st="39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82725" y="2251710"/>
            <a:ext cx="945007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若使用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两位年份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(YY)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表示，范围为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'69'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2000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2069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'70'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1970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1999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'20-01-21'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或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'200121'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，插入数据库中的日期都为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2020-01-21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30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66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charRg st="66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03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charRg st="103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07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charRg st="107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07952" y="2320034"/>
            <a:ext cx="81696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可</a:t>
            </a:r>
            <a:r>
              <a:rPr lang="zh-CN" altLang="zh-CN" dirty="0">
                <a:latin typeface="Arial" panose="020B0604020202020204" pitchFamily="34" charset="0"/>
              </a:rPr>
              <a:t>使用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CURRENT_DATE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或者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NOW()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输入当前系统日期。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" name="矩形 2"/>
          <p:cNvSpPr/>
          <p:nvPr/>
        </p:nvSpPr>
        <p:spPr>
          <a:xfrm>
            <a:off x="2712614" y="3023299"/>
            <a:ext cx="4982383" cy="2353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CURRENT_DATE, NOW();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+--------------+---------------------+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CURRENT_DATE | NOW()    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+--------------+---------------------+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2018-10-11   | 2018-10-11 14:06:59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+--------------+---------------------+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68190" y="3974063"/>
            <a:ext cx="655535" cy="657122"/>
            <a:chOff x="765530" y="3286093"/>
            <a:chExt cx="656530" cy="657462"/>
          </a:xfrm>
        </p:grpSpPr>
        <p:sp>
          <p:nvSpPr>
            <p:cNvPr id="59400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9401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2337606"/>
            <a:ext cx="4220502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日期中的分隔符“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-</a:t>
            </a:r>
            <a:r>
              <a:rPr lang="zh-CN" altLang="zh-CN" dirty="0">
                <a:latin typeface="Arial" panose="020B0604020202020204" pitchFamily="34" charset="0"/>
              </a:rPr>
              <a:t>”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还可以用“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.</a:t>
            </a:r>
            <a:r>
              <a:rPr lang="zh-CN" altLang="zh-CN" dirty="0">
                <a:latin typeface="Arial" panose="020B0604020202020204" pitchFamily="34" charset="0"/>
              </a:rPr>
              <a:t>”“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,</a:t>
            </a:r>
            <a:r>
              <a:rPr lang="zh-CN" altLang="zh-CN" dirty="0">
                <a:latin typeface="Arial" panose="020B0604020202020204" pitchFamily="34" charset="0"/>
              </a:rPr>
              <a:t>”“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/</a:t>
            </a:r>
            <a:r>
              <a:rPr lang="zh-CN" altLang="zh-CN" dirty="0">
                <a:latin typeface="Arial" panose="020B0604020202020204" pitchFamily="34" charset="0"/>
              </a:rPr>
              <a:t>”等符号替代。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pic>
        <p:nvPicPr>
          <p:cNvPr id="8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7071" y="1747148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2337606"/>
            <a:ext cx="6660109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TIME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表示时间值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显示形式一般为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HH:MM:SS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HH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表示小时，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MM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表示分，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SS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表示秒。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07868" y="2380462"/>
            <a:ext cx="8307677" cy="2491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：字符串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'HHMMSS'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zh-CN" altLang="en-US" dirty="0">
                <a:latin typeface="Arial" panose="020B0604020202020204" pitchFamily="34" charset="0"/>
              </a:rPr>
              <a:t>数字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HHMMSS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zh-CN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输入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'345454'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345454</a:t>
            </a:r>
            <a:r>
              <a:rPr lang="zh-CN" altLang="zh-CN" dirty="0">
                <a:latin typeface="Arial" panose="020B0604020202020204" pitchFamily="34" charset="0"/>
              </a:rPr>
              <a:t>，插入数据库中的时间为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34:54:54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8165" y="3107236"/>
            <a:ext cx="302895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latin typeface="Arial" panose="020B0604020202020204" pitchFamily="34" charset="0"/>
              </a:rPr>
              <a:t>34</a:t>
            </a:r>
            <a:r>
              <a:rPr lang="zh-CN" altLang="zh-CN" dirty="0">
                <a:latin typeface="Arial" panose="020B0604020202020204" pitchFamily="34" charset="0"/>
              </a:rPr>
              <a:t>小时</a:t>
            </a:r>
            <a:r>
              <a:rPr lang="en-US" altLang="zh-CN" dirty="0">
                <a:latin typeface="Arial" panose="020B0604020202020204" pitchFamily="34" charset="0"/>
              </a:rPr>
              <a:t>54</a:t>
            </a:r>
            <a:r>
              <a:rPr lang="zh-CN" altLang="zh-CN" dirty="0">
                <a:latin typeface="Arial" panose="020B0604020202020204" pitchFamily="34" charset="0"/>
              </a:rPr>
              <a:t>分</a:t>
            </a:r>
            <a:r>
              <a:rPr lang="en-US" altLang="zh-CN" dirty="0">
                <a:latin typeface="Arial" panose="020B0604020202020204" pitchFamily="34" charset="0"/>
              </a:rPr>
              <a:t>54</a:t>
            </a:r>
            <a:r>
              <a:rPr lang="zh-CN" altLang="zh-CN" dirty="0">
                <a:latin typeface="Arial" panose="020B0604020202020204" pitchFamily="34" charset="0"/>
              </a:rPr>
              <a:t>秒）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2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32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6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charRg st="36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73835" y="2261235"/>
            <a:ext cx="94678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表示方式</a:t>
            </a:r>
            <a:r>
              <a:rPr kumimoji="0" lang="en-US" altLang="zh-CN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以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‘D HH:MM:SS’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字符串格式表示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表示日，可以取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34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之间的值，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插入数据时，小时的值等于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×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24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＋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HH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'2 11:30:50'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，插入数据库中的时间为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59:30:50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；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'11:30:50'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，插入数据库中的时间为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11:30:50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；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输入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'34 22:59:59'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，插入数据库中的时间为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838:59:59</a:t>
            </a:r>
            <a:r>
              <a:rPr kumimoji="0" lang="zh-CN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31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51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charRg st="51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74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charRg st="74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78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charRg st="78" end="1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13" end="1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charRg st="113" end="1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46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charRg st="146" end="1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1993172"/>
            <a:ext cx="716803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zh-CN" dirty="0">
              <a:latin typeface="Arial" panose="020B0604020202020204" pitchFamily="34" charset="0"/>
            </a:endParaRPr>
          </a:p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使用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CURRENT_TIME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NOW() </a:t>
            </a:r>
            <a:r>
              <a:rPr lang="zh-CN" altLang="zh-CN" dirty="0">
                <a:latin typeface="Arial" panose="020B0604020202020204" pitchFamily="34" charset="0"/>
              </a:rPr>
              <a:t>输入当前系统时间。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2155072"/>
            <a:ext cx="6660109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DATETIME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表示日期和时间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显示形式为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'YYYY-MM-DD HH:MM:SS'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Arial" panose="020B0604020202020204" pitchFamily="34" charset="0"/>
              </a:rPr>
              <a:t>                            </a:t>
            </a:r>
            <a:r>
              <a:rPr lang="zh-CN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年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-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-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日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     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时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: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分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:</a:t>
            </a:r>
            <a:r>
              <a:rPr lang="zh-CN" altLang="zh-CN" b="1" dirty="0">
                <a:solidFill>
                  <a:srgbClr val="FF0000"/>
                </a:solidFill>
                <a:latin typeface="Arial" panose="020B0604020202020204" pitchFamily="34" charset="0"/>
              </a:rPr>
              <a:t>秒</a:t>
            </a:r>
            <a:endParaRPr lang="en-US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2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2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9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charRg st="49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数据类型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5.1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301" y="2294642"/>
            <a:ext cx="8240756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'YYYY-MM-DD HH:MM:SS'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'YYYYMMDDHHMMSS'</a:t>
            </a:r>
            <a:r>
              <a:rPr lang="zh-CN" altLang="en-US" dirty="0">
                <a:solidFill>
                  <a:srgbClr val="0D74C9"/>
                </a:solidFill>
                <a:latin typeface="Arial" panose="020B0604020202020204" pitchFamily="34" charset="0"/>
              </a:rPr>
              <a:t>。</a:t>
            </a:r>
            <a:endParaRPr lang="en-US" altLang="zh-CN" dirty="0">
              <a:solidFill>
                <a:srgbClr val="0D74C9"/>
              </a:solidFill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zh-CN" dirty="0">
                <a:latin typeface="Arial" panose="020B0604020202020204" pitchFamily="34" charset="0"/>
              </a:rPr>
              <a:t>取值范围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'1000-01-01 00:00:00'</a:t>
            </a:r>
            <a:r>
              <a:rPr lang="zh-CN" altLang="zh-CN" dirty="0">
                <a:latin typeface="Arial" panose="020B0604020202020204" pitchFamily="34" charset="0"/>
              </a:rPr>
              <a:t>～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'9999-12-31 23:59:59'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2683" y="4077114"/>
            <a:ext cx="7929077" cy="20992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输入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'2014-01-22 09:01:23'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'20140122090123'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插入数据库中的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DATETIME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值都为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2014-01-22 09:01:23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9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49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charRg st="4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9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charRg st="49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20825" y="2294890"/>
            <a:ext cx="891603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表示方式</a:t>
            </a:r>
            <a:r>
              <a:rPr kumimoji="0" lang="en-US" altLang="zh-CN" b="1" i="0" u="sng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'YY-MM-DD HH:MM:SS'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或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'YYMMDDHHMMSS'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YY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取值范围为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'00'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'69'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2000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2069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范围的值，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'70'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'99' 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范围的值会被转换为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1970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～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1999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范围的值。</a:t>
            </a:r>
            <a:endParaRPr kumimoji="0" lang="zh-CN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45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66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charRg st="66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100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charRg st="100" end="1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2294750"/>
            <a:ext cx="6660109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YYYYMMDDHHMMSS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YYMMDDHHMMSS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插入</a:t>
            </a:r>
            <a:r>
              <a:rPr lang="en-US" altLang="zh-CN" dirty="0">
                <a:latin typeface="Arial" panose="020B0604020202020204" pitchFamily="34" charset="0"/>
              </a:rPr>
              <a:t>20140122090123 </a:t>
            </a:r>
            <a:r>
              <a:rPr lang="zh-CN" altLang="zh-CN" dirty="0">
                <a:latin typeface="Arial" panose="020B0604020202020204" pitchFamily="34" charset="0"/>
              </a:rPr>
              <a:t>或者</a:t>
            </a:r>
            <a:r>
              <a:rPr lang="en-US" altLang="zh-CN" dirty="0">
                <a:latin typeface="Arial" panose="020B0604020202020204" pitchFamily="34" charset="0"/>
              </a:rPr>
              <a:t> 140122090123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插入数据库中的都为</a:t>
            </a:r>
            <a:r>
              <a:rPr lang="en-US" altLang="zh-CN" dirty="0">
                <a:latin typeface="Arial" panose="020B0604020202020204" pitchFamily="34" charset="0"/>
              </a:rPr>
              <a:t> 2014-01-22 09:01:23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charRg st="0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38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charRg st="38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charRg st="42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76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charRg st="76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33258" y="2294750"/>
            <a:ext cx="6660109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表示方式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4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使用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NOW()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来输入当前系统的日期和时间。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时间和日期类型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50723" y="2380462"/>
            <a:ext cx="7479131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TIMESTAMP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（时间戳）类型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表示日期和时间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显示形式与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DATETIME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相同，但取值范围比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DATETIME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小。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使用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CURRENT_TIMESTAMP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来输入系统当前日期和时间。</a:t>
            </a:r>
            <a:endParaRPr kumimoji="0" lang="zh-CN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无任何输入，或输入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NULL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时，实际保存的是系统当前日期和时间。</a:t>
            </a:r>
            <a:endParaRPr kumimoji="0" lang="zh-CN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字符串类型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24" name="表格 23"/>
          <p:cNvGraphicFramePr>
            <a:graphicFrameLocks noGrp="1"/>
          </p:cNvGraphicFramePr>
          <p:nvPr/>
        </p:nvGraphicFramePr>
        <p:xfrm>
          <a:off x="2866577" y="2261418"/>
          <a:ext cx="6195695" cy="3443605"/>
        </p:xfrm>
        <a:graphic>
          <a:graphicData uri="http://schemas.openxmlformats.org/drawingml/2006/table">
            <a:tbl>
              <a:tblPr firstRow="1" bandRow="1"/>
              <a:tblGrid>
                <a:gridCol w="1850390"/>
                <a:gridCol w="4345305"/>
              </a:tblGrid>
              <a:tr h="3771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数据类型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0" marR="6857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类型说明 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0" marR="6857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CHAR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固定长度字符串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VARCHAR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可变长度字符串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TEXT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大文本数据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ENUM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枚举类型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SET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字符串对象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BINARY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固定长度的二进制数据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VARBINARY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可变长度的二进制数据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BLOB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lvl="1" indent="0">
                        <a:spcAft>
                          <a:spcPts val="0"/>
                        </a:spcAft>
                      </a:pP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二进制大对象（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Binary Large Object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）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字符串类型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63493" name="矩形 7"/>
          <p:cNvSpPr/>
          <p:nvPr/>
        </p:nvSpPr>
        <p:spPr>
          <a:xfrm>
            <a:off x="2277779" y="2164512"/>
            <a:ext cx="6795989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常用的字符串类型：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CHAR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VARCHAR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区别：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VARCHAR </a:t>
            </a:r>
            <a:r>
              <a:rPr lang="zh-CN" altLang="zh-CN" dirty="0">
                <a:latin typeface="Arial" panose="020B0604020202020204" pitchFamily="34" charset="0"/>
              </a:rPr>
              <a:t>可以存储可变长度的字符串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" name="圆角矩形 10"/>
          <p:cNvSpPr/>
          <p:nvPr/>
        </p:nvSpPr>
        <p:spPr>
          <a:xfrm>
            <a:off x="2785628" y="3347098"/>
            <a:ext cx="5306183" cy="6761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0" name="矩形 11"/>
          <p:cNvSpPr/>
          <p:nvPr/>
        </p:nvSpPr>
        <p:spPr>
          <a:xfrm>
            <a:off x="3153870" y="3505823"/>
            <a:ext cx="4614141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CHAR(M)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 VARCHAR(M)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63496" name="矩形 2"/>
          <p:cNvSpPr/>
          <p:nvPr/>
        </p:nvSpPr>
        <p:spPr>
          <a:xfrm>
            <a:off x="2844640" y="4438940"/>
            <a:ext cx="4046743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anose="020B0604020202020204" pitchFamily="34" charset="0"/>
              </a:rPr>
              <a:t>M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字符串的最大长度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3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charRg st="25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3493">
                                            <p:txEl>
                                              <p:charRg st="25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build="p"/>
      <p:bldP spid="9" grpId="0" bldLvl="0" animBg="1"/>
      <p:bldP spid="10" grpId="0"/>
      <p:bldP spid="6349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字符串类型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920544" y="2153484"/>
          <a:ext cx="6195695" cy="2257425"/>
        </p:xfrm>
        <a:graphic>
          <a:graphicData uri="http://schemas.openxmlformats.org/drawingml/2006/table">
            <a:tbl>
              <a:tblPr firstRow="1" bandRow="1"/>
              <a:tblGrid>
                <a:gridCol w="1850390"/>
                <a:gridCol w="1990725"/>
                <a:gridCol w="2354580"/>
              </a:tblGrid>
              <a:tr h="451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插入值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0" marR="6857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CHAR(4) </a:t>
                      </a: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存储需求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0" marR="6857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+mn-cs"/>
                        </a:rPr>
                        <a:t>VARCHAR(4) </a:t>
                      </a: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宋体" panose="02010600030101010101" pitchFamily="2" charset="-122"/>
                          <a:cs typeface="+mn-cs"/>
                        </a:rPr>
                        <a:t>存储需求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70" marR="6857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marL="133350"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''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marL="133350" inden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'ab'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  <a:r>
                        <a:rPr lang="zh-CN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</a:t>
                      </a:r>
                      <a:r>
                        <a:rPr lang="zh-CN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marL="133350" indent="0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'abc'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  <a:r>
                        <a:rPr lang="zh-CN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  <a:r>
                        <a:rPr lang="zh-CN" sz="140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451485">
                <a:tc>
                  <a:txBody>
                    <a:bodyPr/>
                    <a:lstStyle/>
                    <a:p>
                      <a:pPr marL="133350"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'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abcd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'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个字节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  <p:sp>
        <p:nvSpPr>
          <p:cNvPr id="64547" name="矩形 2"/>
          <p:cNvSpPr/>
          <p:nvPr/>
        </p:nvSpPr>
        <p:spPr>
          <a:xfrm>
            <a:off x="2249137" y="4701024"/>
            <a:ext cx="7739441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CHAR(4)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无论插入值的长度是多少，占用的存储空间都是</a:t>
            </a:r>
            <a:r>
              <a:rPr lang="en-US" altLang="zh-CN" dirty="0">
                <a:latin typeface="Arial" panose="020B0604020202020204" pitchFamily="34" charset="0"/>
              </a:rPr>
              <a:t>4</a:t>
            </a:r>
            <a:r>
              <a:rPr lang="zh-CN" altLang="zh-CN" dirty="0">
                <a:latin typeface="Arial" panose="020B0604020202020204" pitchFamily="34" charset="0"/>
              </a:rPr>
              <a:t>个字节。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VARCHAR(4)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占用的字节数为实际长度加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547">
                                            <p:txEl>
                                              <p:char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>
                                            <p:txEl>
                                              <p:charRg st="35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547">
                                            <p:txEl>
                                              <p:charRg st="35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47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字符串类型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65541" name="矩形 3"/>
          <p:cNvSpPr/>
          <p:nvPr/>
        </p:nvSpPr>
        <p:spPr>
          <a:xfrm>
            <a:off x="2577396" y="2094686"/>
            <a:ext cx="6385919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TEXT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保存大文本数据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例如，文章内容、评论等比较长的文本。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2328499" y="3218531"/>
          <a:ext cx="7444740" cy="1613535"/>
        </p:xfrm>
        <a:graphic>
          <a:graphicData uri="http://schemas.openxmlformats.org/drawingml/2006/table">
            <a:tbl>
              <a:tblPr firstRow="1" bandRow="1"/>
              <a:tblGrid>
                <a:gridCol w="1647190"/>
                <a:gridCol w="2065655"/>
                <a:gridCol w="1892935"/>
                <a:gridCol w="1838960"/>
              </a:tblGrid>
              <a:tr h="5378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数据类型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存储范围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数据类型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存储范围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537845">
                <a:tc>
                  <a:txBody>
                    <a:bodyPr/>
                    <a:lstStyle/>
                    <a:p>
                      <a:pPr marL="133350" indent="0"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TINYTEXT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26670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0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MEDIUMTEXT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</a:tr>
              <a:tr h="537845">
                <a:tc>
                  <a:txBody>
                    <a:bodyPr/>
                    <a:lstStyle/>
                    <a:p>
                      <a:pPr marL="133350" indent="0"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LONGTEXT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32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  <p:sp>
        <p:nvSpPr>
          <p:cNvPr id="65568" name="矩形 4"/>
          <p:cNvSpPr/>
          <p:nvPr/>
        </p:nvSpPr>
        <p:spPr>
          <a:xfrm>
            <a:off x="2496748" y="5107361"/>
            <a:ext cx="723310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保存的最大字符数量取决于字符串实际占用的字节数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>
                                            <p:txEl>
                                              <p:charRg st="16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41">
                                            <p:txEl>
                                              <p:charRg st="16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build="p"/>
      <p:bldP spid="6556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73731" name="矩形 3"/>
          <p:cNvSpPr/>
          <p:nvPr/>
        </p:nvSpPr>
        <p:spPr>
          <a:xfrm>
            <a:off x="2633257" y="2233069"/>
            <a:ext cx="371157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ENUM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枚举类型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8" name="圆角矩形 2"/>
          <p:cNvSpPr>
            <a:spLocks noChangeArrowheads="1"/>
          </p:cNvSpPr>
          <p:nvPr/>
        </p:nvSpPr>
        <p:spPr bwMode="auto">
          <a:xfrm>
            <a:off x="3718932" y="2885208"/>
            <a:ext cx="4879213" cy="69839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3610999" y="3042346"/>
            <a:ext cx="4896673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ENUM(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'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1'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'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2'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'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3'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 …,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'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n'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3734" name="矩形 5"/>
          <p:cNvSpPr/>
          <p:nvPr/>
        </p:nvSpPr>
        <p:spPr>
          <a:xfrm>
            <a:off x="2611030" y="4294688"/>
            <a:ext cx="672201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ENUM</a:t>
            </a:r>
            <a:r>
              <a:rPr lang="zh-CN" altLang="zh-CN" dirty="0">
                <a:latin typeface="Arial" panose="020B0604020202020204" pitchFamily="34" charset="0"/>
              </a:rPr>
              <a:t>类型的数据只能从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枚举列表</a:t>
            </a:r>
            <a:r>
              <a:rPr lang="zh-CN" altLang="zh-CN" dirty="0">
                <a:latin typeface="Arial" panose="020B0604020202020204" pitchFamily="34" charset="0"/>
              </a:rPr>
              <a:t>中取，并且只能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取一个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3" name="矩形 22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ENUM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42690" y="3496300"/>
            <a:ext cx="1402080" cy="675971"/>
            <a:chOff x="3818958" y="3496234"/>
            <a:chExt cx="1402198" cy="674568"/>
          </a:xfrm>
        </p:grpSpPr>
        <p:sp>
          <p:nvSpPr>
            <p:cNvPr id="98314" name="下箭头 4"/>
            <p:cNvSpPr/>
            <p:nvPr/>
          </p:nvSpPr>
          <p:spPr>
            <a:xfrm>
              <a:off x="4167977" y="3496234"/>
              <a:ext cx="345704" cy="236667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 w="127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8315" name="TextBox 5"/>
            <p:cNvSpPr txBox="1"/>
            <p:nvPr/>
          </p:nvSpPr>
          <p:spPr>
            <a:xfrm>
              <a:off x="3818958" y="3711383"/>
              <a:ext cx="1402198" cy="4594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</a:rPr>
                <a:t>枚举列表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  <p:bldP spid="18" grpId="0" bldLvl="0" animBg="1"/>
      <p:bldP spid="19" grpId="0"/>
      <p:bldP spid="73734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150977" y="177338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368671" y="177338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455833" y="188979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数字类型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150977" y="245772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368671" y="245772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455833" y="257413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日期和时间类型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163679" y="314206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381373" y="314206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468536" y="3258477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字符串类型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4150977" y="382640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0" name="椭圆 19"/>
          <p:cNvSpPr/>
          <p:nvPr>
            <p:custDataLst>
              <p:tags r:id="rId11"/>
            </p:custDataLst>
          </p:nvPr>
        </p:nvSpPr>
        <p:spPr>
          <a:xfrm>
            <a:off x="3368671" y="382640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92" name="TextBox 218"/>
          <p:cNvSpPr txBox="1"/>
          <p:nvPr>
            <p:custDataLst>
              <p:tags r:id="rId12"/>
            </p:custDataLst>
          </p:nvPr>
        </p:nvSpPr>
        <p:spPr>
          <a:xfrm>
            <a:off x="4455833" y="3942816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二进制类型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数据类型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ENUM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24" name="组合 4"/>
          <p:cNvGrpSpPr/>
          <p:nvPr/>
        </p:nvGrpSpPr>
        <p:grpSpPr>
          <a:xfrm>
            <a:off x="2458654" y="2102692"/>
            <a:ext cx="7814041" cy="3461450"/>
            <a:chOff x="1240969" y="1994829"/>
            <a:chExt cx="7005597" cy="3463641"/>
          </a:xfrm>
        </p:grpSpPr>
        <p:sp>
          <p:nvSpPr>
            <p:cNvPr id="99337" name="矩形 2"/>
            <p:cNvSpPr/>
            <p:nvPr/>
          </p:nvSpPr>
          <p:spPr>
            <a:xfrm>
              <a:off x="1240969" y="2456831"/>
              <a:ext cx="7005597" cy="30016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创建表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my_enum (gender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ENUM('male', 'female')</a:t>
              </a: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插入两条测试记录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my_enum VALUES('male'), ('female');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查询记录，查询结果为“</a:t>
              </a:r>
              <a:r>
                <a:rPr lang="en-US" altLang="zh-CN" sz="1400" dirty="0">
                  <a:latin typeface="Courier New" panose="02070309020205020404" pitchFamily="49" charset="0"/>
                </a:rPr>
                <a:t>female</a:t>
              </a:r>
              <a:r>
                <a:rPr lang="en-US" altLang="zh-CN" sz="1400" dirty="0">
                  <a:latin typeface="宋体" panose="02010600030101010101" pitchFamily="2" charset="-122"/>
                </a:rPr>
                <a:t>”</a:t>
              </a:r>
              <a:endParaRPr lang="en-US" altLang="zh-CN" sz="1400" dirty="0">
                <a:latin typeface="宋体" panose="02010600030101010101" pitchFamily="2" charset="-122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* FROM my_enum WHERE gender = 'female';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④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插入枚举列表中没有的值测试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my_enum VALUES('m');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ERROR 1265 (01000): Data truncated for column 'gender' at row 1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99338" name="矩形 3"/>
            <p:cNvSpPr/>
            <p:nvPr/>
          </p:nvSpPr>
          <p:spPr>
            <a:xfrm>
              <a:off x="1495175" y="1994829"/>
              <a:ext cx="2066569" cy="46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ENUM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814229" y="3540743"/>
            <a:ext cx="655535" cy="657122"/>
            <a:chOff x="765530" y="3286093"/>
            <a:chExt cx="656530" cy="657462"/>
          </a:xfrm>
        </p:grpSpPr>
        <p:sp>
          <p:nvSpPr>
            <p:cNvPr id="99335" name="等腰三角形 27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9336" name="等腰三角形 28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SET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76805" name="矩形 3"/>
          <p:cNvSpPr/>
          <p:nvPr/>
        </p:nvSpPr>
        <p:spPr>
          <a:xfrm>
            <a:off x="2606268" y="2261418"/>
            <a:ext cx="457128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SET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保存字符串对象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3892033" y="3011947"/>
            <a:ext cx="4503787" cy="6284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4013276" y="3151599"/>
            <a:ext cx="4261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SET(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'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'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'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3'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, …,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'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n'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矩形 3"/>
          <p:cNvSpPr/>
          <p:nvPr/>
        </p:nvSpPr>
        <p:spPr>
          <a:xfrm>
            <a:off x="2412623" y="4024855"/>
            <a:ext cx="7769599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SET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与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ENUM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的区别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它可以从列表中选择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一个或多个值</a:t>
            </a:r>
            <a:r>
              <a:rPr lang="zh-CN" altLang="zh-CN" dirty="0">
                <a:latin typeface="Arial" panose="020B0604020202020204" pitchFamily="34" charset="0"/>
              </a:rPr>
              <a:t>来保存，多个值之间用逗号“</a:t>
            </a:r>
            <a:r>
              <a:rPr lang="en-US" altLang="zh-CN" dirty="0">
                <a:latin typeface="Arial" panose="020B0604020202020204" pitchFamily="34" charset="0"/>
              </a:rPr>
              <a:t>,</a:t>
            </a:r>
            <a:r>
              <a:rPr lang="zh-CN" altLang="zh-CN" dirty="0">
                <a:latin typeface="Arial" panose="020B0604020202020204" pitchFamily="34" charset="0"/>
              </a:rPr>
              <a:t>”分隔。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/>
      <p:bldP spid="9" grpId="0" bldLvl="0" animBg="1"/>
      <p:bldP spid="10" grpId="0"/>
      <p:bldP spid="1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SET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8" name="组合 4"/>
          <p:cNvGrpSpPr/>
          <p:nvPr/>
        </p:nvGrpSpPr>
        <p:grpSpPr>
          <a:xfrm>
            <a:off x="2458654" y="2102692"/>
            <a:ext cx="7814041" cy="2491709"/>
            <a:chOff x="1240969" y="1994829"/>
            <a:chExt cx="7005597" cy="2493799"/>
          </a:xfrm>
        </p:grpSpPr>
        <p:sp>
          <p:nvSpPr>
            <p:cNvPr id="101385" name="矩形 2"/>
            <p:cNvSpPr/>
            <p:nvPr/>
          </p:nvSpPr>
          <p:spPr>
            <a:xfrm>
              <a:off x="1240969" y="2456831"/>
              <a:ext cx="7005597" cy="203179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创建表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my_set (hobby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SET('book', 'game', 'code')</a:t>
              </a:r>
              <a:r>
                <a:rPr lang="en-US" altLang="zh-CN" sz="1400" dirty="0">
                  <a:latin typeface="Courier New" panose="02070309020205020404" pitchFamily="49" charset="0"/>
                </a:rPr>
                <a:t>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</a:t>
              </a:r>
              <a:r>
                <a:rPr lang="en-US" altLang="zh-CN" sz="1400" dirty="0">
                  <a:latin typeface="Courier New" panose="02070309020205020404" pitchFamily="49" charset="0"/>
                </a:rPr>
                <a:t>3</a:t>
              </a:r>
              <a:r>
                <a:rPr lang="zh-CN" altLang="en-US" sz="1400" dirty="0">
                  <a:latin typeface="Courier New" panose="02070309020205020404" pitchFamily="49" charset="0"/>
                </a:rPr>
                <a:t>条测试记录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my_set VALUES(''), ('book'), ('book,code');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查询记录，查询结果为“</a:t>
              </a:r>
              <a:r>
                <a:rPr lang="en-US" altLang="zh-CN" sz="1400" dirty="0">
                  <a:latin typeface="Courier New" panose="02070309020205020404" pitchFamily="49" charset="0"/>
                </a:rPr>
                <a:t>book,code”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* FROM my_set WHERE hobby = 'book,code';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01386" name="矩形 3"/>
            <p:cNvSpPr/>
            <p:nvPr/>
          </p:nvSpPr>
          <p:spPr>
            <a:xfrm>
              <a:off x="1495175" y="1994829"/>
              <a:ext cx="1792734" cy="46076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SET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14229" y="3540743"/>
            <a:ext cx="655535" cy="657122"/>
            <a:chOff x="765530" y="3286093"/>
            <a:chExt cx="656530" cy="657462"/>
          </a:xfrm>
        </p:grpSpPr>
        <p:sp>
          <p:nvSpPr>
            <p:cNvPr id="101383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01384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5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BINARY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和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VARBINARY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0901" name="矩形 3"/>
          <p:cNvSpPr/>
          <p:nvPr/>
        </p:nvSpPr>
        <p:spPr>
          <a:xfrm>
            <a:off x="2433301" y="2269251"/>
            <a:ext cx="7712617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BINARY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VARBINARY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类型类似于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CHAR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VARCHAR</a:t>
            </a:r>
            <a:r>
              <a:rPr lang="zh-CN" altLang="zh-CN" dirty="0">
                <a:latin typeface="Arial" panose="020B0604020202020204" pitchFamily="34" charset="0"/>
              </a:rPr>
              <a:t>，不同的是，它们所表示的是二进制数据。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3071892" y="3703861"/>
            <a:ext cx="4691683" cy="6271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3215988" y="3789557"/>
            <a:ext cx="5319484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BINARY(M) 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latin typeface="Arial" panose="020B0604020202020204" pitchFamily="34" charset="0"/>
              </a:rPr>
              <a:t>VARBINARY(M)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14198" y="4567695"/>
            <a:ext cx="49898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>
                <a:latin typeface="Arial" panose="020B0604020202020204" pitchFamily="34" charset="0"/>
              </a:rPr>
              <a:t>M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二进制数据的最大字节长度。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0901" grpId="0"/>
      <p:bldP spid="9" grpId="0" bldLvl="0" animBg="1"/>
      <p:bldP spid="10" grpId="0"/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5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BINARY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和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VARBINARY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0901" name="矩形 3"/>
          <p:cNvSpPr/>
          <p:nvPr/>
        </p:nvSpPr>
        <p:spPr>
          <a:xfrm>
            <a:off x="2433258" y="2269354"/>
            <a:ext cx="6523606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BINARY</a:t>
            </a:r>
            <a:r>
              <a:rPr lang="zh-CN" altLang="zh-CN" dirty="0">
                <a:latin typeface="Arial" panose="020B0604020202020204" pitchFamily="34" charset="0"/>
              </a:rPr>
              <a:t>类型的长度是固定的，如果数据的长度不足最大长度，将在数据的后面用“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\0</a:t>
            </a:r>
            <a:r>
              <a:rPr lang="zh-CN" altLang="zh-CN" dirty="0">
                <a:latin typeface="Arial" panose="020B0604020202020204" pitchFamily="34" charset="0"/>
              </a:rPr>
              <a:t>”补齐，最终达到指定长度。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例如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数据类型为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BINARY(3)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当插入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</a:t>
            </a:r>
            <a:r>
              <a:rPr lang="zh-CN" altLang="zh-CN" dirty="0">
                <a:latin typeface="Arial" panose="020B0604020202020204" pitchFamily="34" charset="0"/>
              </a:rPr>
              <a:t>时，实际存储的数据为“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a\0\0</a:t>
            </a:r>
            <a:r>
              <a:rPr lang="zh-CN" altLang="zh-CN" dirty="0">
                <a:latin typeface="Arial" panose="020B0604020202020204" pitchFamily="34" charset="0"/>
              </a:rPr>
              <a:t>”，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当插入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ab</a:t>
            </a:r>
            <a:r>
              <a:rPr lang="zh-CN" altLang="zh-CN" dirty="0">
                <a:latin typeface="Arial" panose="020B0604020202020204" pitchFamily="34" charset="0"/>
              </a:rPr>
              <a:t>时，实际存储的数据为“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ab\0</a:t>
            </a:r>
            <a:r>
              <a:rPr lang="zh-CN" altLang="zh-CN" dirty="0">
                <a:latin typeface="Arial" panose="020B0604020202020204" pitchFamily="34" charset="0"/>
              </a:rPr>
              <a:t>”。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1">
                                            <p:txEl>
                                              <p:charRg st="0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6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BLOB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类型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4997" name="矩形 2"/>
          <p:cNvSpPr/>
          <p:nvPr/>
        </p:nvSpPr>
        <p:spPr>
          <a:xfrm>
            <a:off x="2582474" y="2248939"/>
            <a:ext cx="665824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BLOB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类型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保存数据量很大的二进制数据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328499" y="2916953"/>
          <a:ext cx="7444740" cy="1613535"/>
        </p:xfrm>
        <a:graphic>
          <a:graphicData uri="http://schemas.openxmlformats.org/drawingml/2006/table">
            <a:tbl>
              <a:tblPr firstRow="1" bandRow="1"/>
              <a:tblGrid>
                <a:gridCol w="1647190"/>
                <a:gridCol w="2065655"/>
                <a:gridCol w="1892935"/>
                <a:gridCol w="1838960"/>
              </a:tblGrid>
              <a:tr h="5378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数据类型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存储范围</a:t>
                      </a:r>
                      <a:endParaRPr lang="zh-CN" sz="1400" b="1" kern="100" dirty="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/>
                          <a:ea typeface="+mn-ea"/>
                        </a:rPr>
                        <a:t>数据类型</a:t>
                      </a:r>
                      <a:endParaRPr lang="zh-CN" sz="1400" b="1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84" marR="68584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存储范围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84" marR="6858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537845">
                <a:tc>
                  <a:txBody>
                    <a:bodyPr/>
                    <a:lstStyle/>
                    <a:p>
                      <a:pPr marL="133350" indent="0"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TINYBLOB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26670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0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MEDIUMBLOB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24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F2"/>
                    </a:solidFill>
                  </a:tcPr>
                </a:tc>
              </a:tr>
              <a:tr h="537845">
                <a:tc>
                  <a:txBody>
                    <a:bodyPr/>
                    <a:lstStyle/>
                    <a:p>
                      <a:pPr marL="133350" indent="0" algn="ctr">
                        <a:spcAft>
                          <a:spcPts val="0"/>
                        </a:spcAft>
                      </a:pPr>
                      <a:r>
                        <a:rPr lang="en-US" altLang="zh-CN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BLOB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16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LONGBLOB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0~2</a:t>
                      </a:r>
                      <a:r>
                        <a:rPr lang="en-US" sz="1400" baseline="300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32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-1</a:t>
                      </a:r>
                      <a:r>
                        <a:rPr lang="zh-CN" sz="1400" dirty="0"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字节</a:t>
                      </a:r>
                      <a:endParaRPr lang="zh-CN" sz="1400" dirty="0"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78" marR="6857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  <p:sp>
        <p:nvSpPr>
          <p:cNvPr id="85024" name="矩形 3"/>
          <p:cNvSpPr/>
          <p:nvPr/>
        </p:nvSpPr>
        <p:spPr>
          <a:xfrm>
            <a:off x="2669758" y="4885146"/>
            <a:ext cx="580299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</a:rPr>
              <a:t>BLOB</a:t>
            </a:r>
            <a:r>
              <a:rPr lang="zh-CN" altLang="zh-CN" dirty="0">
                <a:latin typeface="Arial" panose="020B0604020202020204" pitchFamily="34" charset="0"/>
              </a:rPr>
              <a:t>根据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二进制编码</a:t>
            </a:r>
            <a:r>
              <a:rPr lang="zh-CN" altLang="zh-CN" dirty="0">
                <a:latin typeface="Arial" panose="020B0604020202020204" pitchFamily="34" charset="0"/>
              </a:rPr>
              <a:t>进行比较和排序</a:t>
            </a:r>
            <a:r>
              <a:rPr lang="zh-CN" altLang="en-US" dirty="0">
                <a:latin typeface="Arial" panose="020B0604020202020204" pitchFamily="34" charset="0"/>
              </a:rPr>
              <a:t>；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</a:rPr>
              <a:t>TEXT</a:t>
            </a:r>
            <a:r>
              <a:rPr lang="zh-CN" altLang="zh-CN" dirty="0">
                <a:latin typeface="Arial" panose="020B0604020202020204" pitchFamily="34" charset="0"/>
              </a:rPr>
              <a:t>根据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文本模式</a:t>
            </a:r>
            <a:r>
              <a:rPr lang="zh-CN" altLang="zh-CN" dirty="0">
                <a:latin typeface="Arial" panose="020B0604020202020204" pitchFamily="34" charset="0"/>
              </a:rPr>
              <a:t>进行比较和排序。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502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>
                                            <p:txEl>
                                              <p:charRg st="2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5024">
                                            <p:txEl>
                                              <p:charRg st="2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4997" grpId="0"/>
      <p:bldP spid="85024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表的约束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5.2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3180853" y="155135"/>
            <a:ext cx="4715726" cy="776166"/>
          </a:xfrm>
          <a:noFill/>
          <a:ln>
            <a:noFill/>
          </a:ln>
        </p:spPr>
        <p:txBody>
          <a:bodyPr anchor="ctr" anchorCtr="0">
            <a:normAutofit/>
          </a:bodyPr>
          <a:p>
            <a:r>
              <a:rPr lang="zh-CN" altLang="en-US"/>
              <a:t>表的约束</a:t>
            </a:r>
            <a:endParaRPr lang="zh-CN" altLang="en-US"/>
          </a:p>
        </p:txBody>
      </p: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3991040" y="1873608"/>
            <a:ext cx="5399831" cy="541253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2" name="椭圆 7"/>
          <p:cNvSpPr/>
          <p:nvPr>
            <p:custDataLst>
              <p:tags r:id="rId2"/>
            </p:custDataLst>
          </p:nvPr>
        </p:nvSpPr>
        <p:spPr>
          <a:xfrm>
            <a:off x="3065785" y="1873608"/>
            <a:ext cx="539666" cy="541253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04" name="TextBox 218"/>
          <p:cNvSpPr txBox="1"/>
          <p:nvPr>
            <p:custDataLst>
              <p:tags r:id="rId3"/>
            </p:custDataLst>
          </p:nvPr>
        </p:nvSpPr>
        <p:spPr>
          <a:xfrm>
            <a:off x="4295793" y="1989927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默认约束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3991040" y="2557713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6" name="椭圆 11"/>
          <p:cNvSpPr/>
          <p:nvPr>
            <p:custDataLst>
              <p:tags r:id="rId5"/>
            </p:custDataLst>
          </p:nvPr>
        </p:nvSpPr>
        <p:spPr>
          <a:xfrm>
            <a:off x="3065785" y="2557713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08" name="TextBox 218"/>
          <p:cNvSpPr txBox="1"/>
          <p:nvPr>
            <p:custDataLst>
              <p:tags r:id="rId6"/>
            </p:custDataLst>
          </p:nvPr>
        </p:nvSpPr>
        <p:spPr>
          <a:xfrm>
            <a:off x="4295793" y="2674034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非空约束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003738" y="3241819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0" name="椭圆 15"/>
          <p:cNvSpPr/>
          <p:nvPr>
            <p:custDataLst>
              <p:tags r:id="rId8"/>
            </p:custDataLst>
          </p:nvPr>
        </p:nvSpPr>
        <p:spPr>
          <a:xfrm>
            <a:off x="3078483" y="3241819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12" name="TextBox 218"/>
          <p:cNvSpPr txBox="1"/>
          <p:nvPr>
            <p:custDataLst>
              <p:tags r:id="rId9"/>
            </p:custDataLst>
          </p:nvPr>
        </p:nvSpPr>
        <p:spPr>
          <a:xfrm>
            <a:off x="4308491" y="3358139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唯一约束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3991040" y="3925925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4" name="椭圆 19"/>
          <p:cNvSpPr/>
          <p:nvPr>
            <p:custDataLst>
              <p:tags r:id="rId11"/>
            </p:custDataLst>
          </p:nvPr>
        </p:nvSpPr>
        <p:spPr>
          <a:xfrm>
            <a:off x="3065785" y="3925925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16" name="TextBox 218"/>
          <p:cNvSpPr txBox="1"/>
          <p:nvPr>
            <p:custDataLst>
              <p:tags r:id="rId12"/>
            </p:custDataLst>
          </p:nvPr>
        </p:nvSpPr>
        <p:spPr>
          <a:xfrm>
            <a:off x="4295793" y="4042244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主键约束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92165" name="矩形 7"/>
          <p:cNvSpPr/>
          <p:nvPr/>
        </p:nvSpPr>
        <p:spPr>
          <a:xfrm>
            <a:off x="2271358" y="2089994"/>
            <a:ext cx="662042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默认约束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为数据表中的字段指定默认值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2928480" y="2836003"/>
            <a:ext cx="4596682" cy="714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180853" y="3005839"/>
            <a:ext cx="396178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字段名 数据类型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DEFAULT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默认值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8" name="矩形 10"/>
          <p:cNvSpPr/>
          <p:nvPr/>
        </p:nvSpPr>
        <p:spPr>
          <a:xfrm>
            <a:off x="2712919" y="4149712"/>
            <a:ext cx="4571286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BLOB</a:t>
            </a:r>
            <a:r>
              <a:rPr lang="zh-CN" altLang="zh-CN" dirty="0">
                <a:latin typeface="Arial" panose="020B0604020202020204" pitchFamily="34" charset="0"/>
              </a:rPr>
              <a:t>、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TEXT</a:t>
            </a:r>
            <a:r>
              <a:rPr lang="zh-CN" altLang="zh-CN" dirty="0">
                <a:latin typeface="Arial" panose="020B0604020202020204" pitchFamily="34" charset="0"/>
              </a:rPr>
              <a:t>数据类型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不支持</a:t>
            </a:r>
            <a:r>
              <a:rPr lang="zh-CN" altLang="zh-CN" dirty="0">
                <a:latin typeface="Arial" panose="020B0604020202020204" pitchFamily="34" charset="0"/>
              </a:rPr>
              <a:t>默认约束。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2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68024" y="3836027"/>
            <a:ext cx="1466621" cy="138567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2165" grpId="0"/>
      <p:bldP spid="9" grpId="0" bldLvl="0" animBg="1"/>
      <p:bldP spid="10" grpId="0"/>
      <p:bldP spid="9216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2" name="组合 4"/>
          <p:cNvGrpSpPr/>
          <p:nvPr/>
        </p:nvGrpSpPr>
        <p:grpSpPr>
          <a:xfrm>
            <a:off x="2611030" y="2377287"/>
            <a:ext cx="5785533" cy="1845865"/>
            <a:chOff x="1240969" y="1994829"/>
            <a:chExt cx="5187380" cy="1845075"/>
          </a:xfrm>
        </p:grpSpPr>
        <p:sp>
          <p:nvSpPr>
            <p:cNvPr id="112649" name="矩形 2"/>
            <p:cNvSpPr/>
            <p:nvPr/>
          </p:nvSpPr>
          <p:spPr>
            <a:xfrm>
              <a:off x="1240969" y="2456831"/>
              <a:ext cx="5187380" cy="13830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my_default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a VARCHAR(10),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b INT UNSIGNED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DEFAULT 18</a:t>
              </a:r>
              <a:endPara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2650" name="矩形 3"/>
            <p:cNvSpPr/>
            <p:nvPr/>
          </p:nvSpPr>
          <p:spPr>
            <a:xfrm>
              <a:off x="1495175" y="1994829"/>
              <a:ext cx="2359382" cy="4601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默认约束使用示例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66606" y="2875685"/>
            <a:ext cx="655535" cy="657122"/>
            <a:chOff x="765530" y="3286093"/>
            <a:chExt cx="656530" cy="657462"/>
          </a:xfrm>
        </p:grpSpPr>
        <p:sp>
          <p:nvSpPr>
            <p:cNvPr id="112647" name="等腰三角形 15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2648" name="等腰三角形 16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23728" y="2210626"/>
            <a:ext cx="3003081" cy="652361"/>
            <a:chOff x="1099397" y="2210208"/>
            <a:chExt cx="3003550" cy="652168"/>
          </a:xfrm>
        </p:grpSpPr>
        <p:sp>
          <p:nvSpPr>
            <p:cNvPr id="11288" name="矩形 8"/>
            <p:cNvSpPr/>
            <p:nvPr/>
          </p:nvSpPr>
          <p:spPr>
            <a:xfrm>
              <a:off x="1537547" y="2210208"/>
              <a:ext cx="1402299" cy="4602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整数类型</a:t>
              </a:r>
              <a:endParaRPr lang="zh-CN" altLang="zh-CN" dirty="0">
                <a:latin typeface="Arial" panose="020B0604020202020204" pitchFamily="34" charset="0"/>
              </a:endParaRPr>
            </a:p>
          </p:txBody>
        </p:sp>
        <p:grpSp>
          <p:nvGrpSpPr>
            <p:cNvPr id="11289" name="组合 9"/>
            <p:cNvGrpSpPr/>
            <p:nvPr/>
          </p:nvGrpSpPr>
          <p:grpSpPr>
            <a:xfrm>
              <a:off x="1099397" y="2553616"/>
              <a:ext cx="3003550" cy="308760"/>
              <a:chOff x="2909458" y="1448789"/>
              <a:chExt cx="3003502" cy="308760"/>
            </a:xfrm>
          </p:grpSpPr>
          <p:cxnSp>
            <p:nvCxnSpPr>
              <p:cNvPr id="34" name="直接连接符 33"/>
              <p:cNvCxnSpPr/>
              <p:nvPr/>
            </p:nvCxnSpPr>
            <p:spPr bwMode="auto">
              <a:xfrm>
                <a:off x="3230128" y="1603631"/>
                <a:ext cx="262727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5" name="十字箭头标注 34"/>
              <p:cNvSpPr/>
              <p:nvPr/>
            </p:nvSpPr>
            <p:spPr bwMode="auto">
              <a:xfrm>
                <a:off x="2909458" y="1448126"/>
                <a:ext cx="307970" cy="309423"/>
              </a:xfrm>
              <a:prstGeom prst="quadArrowCallout">
                <a:avLst/>
              </a:prstGeom>
              <a:noFill/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6" name="流程图: 联系 35"/>
              <p:cNvSpPr/>
              <p:nvPr/>
            </p:nvSpPr>
            <p:spPr bwMode="auto">
              <a:xfrm>
                <a:off x="5866923" y="1579830"/>
                <a:ext cx="46037" cy="46016"/>
              </a:xfrm>
              <a:prstGeom prst="flowChartConnector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622140" y="3264561"/>
            <a:ext cx="3009430" cy="682518"/>
            <a:chOff x="1097810" y="3264308"/>
            <a:chExt cx="3009901" cy="682331"/>
          </a:xfrm>
        </p:grpSpPr>
        <p:sp>
          <p:nvSpPr>
            <p:cNvPr id="11283" name="矩形 7"/>
            <p:cNvSpPr/>
            <p:nvPr/>
          </p:nvSpPr>
          <p:spPr>
            <a:xfrm>
              <a:off x="1537547" y="3264308"/>
              <a:ext cx="1707147" cy="4602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浮点数类型</a:t>
              </a:r>
              <a:endParaRPr lang="zh-CN" altLang="zh-CN" dirty="0">
                <a:latin typeface="Arial" panose="020B0604020202020204" pitchFamily="34" charset="0"/>
              </a:endParaRPr>
            </a:p>
          </p:txBody>
        </p:sp>
        <p:grpSp>
          <p:nvGrpSpPr>
            <p:cNvPr id="11284" name="组合 10"/>
            <p:cNvGrpSpPr/>
            <p:nvPr/>
          </p:nvGrpSpPr>
          <p:grpSpPr>
            <a:xfrm>
              <a:off x="1097810" y="3637879"/>
              <a:ext cx="3009901" cy="308760"/>
              <a:chOff x="2909458" y="1448789"/>
              <a:chExt cx="3009010" cy="308760"/>
            </a:xfrm>
          </p:grpSpPr>
          <p:cxnSp>
            <p:nvCxnSpPr>
              <p:cNvPr id="31" name="直接连接符 30"/>
              <p:cNvCxnSpPr/>
              <p:nvPr/>
            </p:nvCxnSpPr>
            <p:spPr bwMode="auto">
              <a:xfrm>
                <a:off x="3230038" y="1602041"/>
                <a:ext cx="2639232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" name="十字箭头标注 31"/>
              <p:cNvSpPr/>
              <p:nvPr/>
            </p:nvSpPr>
            <p:spPr bwMode="auto">
              <a:xfrm>
                <a:off x="2909458" y="1448120"/>
                <a:ext cx="307884" cy="309429"/>
              </a:xfrm>
              <a:prstGeom prst="quadArrowCallout">
                <a:avLst/>
              </a:prstGeom>
              <a:noFill/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流程图: 联系 32"/>
              <p:cNvSpPr/>
              <p:nvPr/>
            </p:nvSpPr>
            <p:spPr bwMode="auto">
              <a:xfrm>
                <a:off x="5872445" y="1579826"/>
                <a:ext cx="46023" cy="46018"/>
              </a:xfrm>
              <a:prstGeom prst="flowChartConnector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534717" y="2709023"/>
            <a:ext cx="3003081" cy="652361"/>
            <a:chOff x="4957234" y="2761786"/>
            <a:chExt cx="3003550" cy="652168"/>
          </a:xfrm>
        </p:grpSpPr>
        <p:sp>
          <p:nvSpPr>
            <p:cNvPr id="11278" name="矩形 14"/>
            <p:cNvSpPr/>
            <p:nvPr/>
          </p:nvSpPr>
          <p:spPr>
            <a:xfrm>
              <a:off x="5395384" y="2761786"/>
              <a:ext cx="1707147" cy="4602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dirty="0">
                  <a:latin typeface="Arial" panose="020B0604020202020204" pitchFamily="34" charset="0"/>
                </a:rPr>
                <a:t>定点数类型</a:t>
              </a:r>
              <a:endParaRPr lang="zh-CN" altLang="zh-CN" dirty="0">
                <a:latin typeface="Arial" panose="020B0604020202020204" pitchFamily="34" charset="0"/>
              </a:endParaRPr>
            </a:p>
          </p:txBody>
        </p:sp>
        <p:grpSp>
          <p:nvGrpSpPr>
            <p:cNvPr id="11279" name="组合 15"/>
            <p:cNvGrpSpPr/>
            <p:nvPr/>
          </p:nvGrpSpPr>
          <p:grpSpPr>
            <a:xfrm>
              <a:off x="4957234" y="3105194"/>
              <a:ext cx="3003550" cy="308760"/>
              <a:chOff x="2909458" y="1448789"/>
              <a:chExt cx="3003502" cy="308760"/>
            </a:xfrm>
          </p:grpSpPr>
          <p:cxnSp>
            <p:nvCxnSpPr>
              <p:cNvPr id="25" name="直接连接符 24"/>
              <p:cNvCxnSpPr/>
              <p:nvPr/>
            </p:nvCxnSpPr>
            <p:spPr bwMode="auto">
              <a:xfrm>
                <a:off x="3230128" y="1603631"/>
                <a:ext cx="262727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十字箭头标注 25"/>
              <p:cNvSpPr/>
              <p:nvPr/>
            </p:nvSpPr>
            <p:spPr bwMode="auto">
              <a:xfrm>
                <a:off x="2909458" y="1448126"/>
                <a:ext cx="307970" cy="309423"/>
              </a:xfrm>
              <a:prstGeom prst="quadArrowCallout">
                <a:avLst/>
              </a:prstGeom>
              <a:noFill/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7" name="流程图: 联系 26"/>
              <p:cNvSpPr/>
              <p:nvPr/>
            </p:nvSpPr>
            <p:spPr bwMode="auto">
              <a:xfrm>
                <a:off x="5866923" y="1579830"/>
                <a:ext cx="46037" cy="46016"/>
              </a:xfrm>
              <a:prstGeom prst="flowChartConnector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533129" y="3762958"/>
            <a:ext cx="3009430" cy="682518"/>
            <a:chOff x="4955647" y="3815886"/>
            <a:chExt cx="3009901" cy="682331"/>
          </a:xfrm>
        </p:grpSpPr>
        <p:sp>
          <p:nvSpPr>
            <p:cNvPr id="11273" name="矩形 13"/>
            <p:cNvSpPr/>
            <p:nvPr/>
          </p:nvSpPr>
          <p:spPr>
            <a:xfrm>
              <a:off x="5395384" y="3815886"/>
              <a:ext cx="1266388" cy="4602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dirty="0">
                  <a:latin typeface="Arial" panose="020B0604020202020204" pitchFamily="34" charset="0"/>
                </a:rPr>
                <a:t>BIT</a:t>
              </a:r>
              <a:r>
                <a:rPr lang="zh-CN" altLang="en-US" dirty="0">
                  <a:latin typeface="Arial" panose="020B0604020202020204" pitchFamily="34" charset="0"/>
                </a:rPr>
                <a:t>类型</a:t>
              </a:r>
              <a:endParaRPr lang="zh-CN" altLang="zh-CN" dirty="0">
                <a:latin typeface="Arial" panose="020B0604020202020204" pitchFamily="34" charset="0"/>
              </a:endParaRPr>
            </a:p>
          </p:txBody>
        </p:sp>
        <p:grpSp>
          <p:nvGrpSpPr>
            <p:cNvPr id="11274" name="组合 16"/>
            <p:cNvGrpSpPr/>
            <p:nvPr/>
          </p:nvGrpSpPr>
          <p:grpSpPr>
            <a:xfrm>
              <a:off x="4955647" y="4189457"/>
              <a:ext cx="3009901" cy="308760"/>
              <a:chOff x="2909458" y="1448789"/>
              <a:chExt cx="3009010" cy="308760"/>
            </a:xfrm>
          </p:grpSpPr>
          <p:cxnSp>
            <p:nvCxnSpPr>
              <p:cNvPr id="21" name="直接连接符 20"/>
              <p:cNvCxnSpPr/>
              <p:nvPr/>
            </p:nvCxnSpPr>
            <p:spPr bwMode="auto">
              <a:xfrm>
                <a:off x="3230038" y="1602041"/>
                <a:ext cx="2639232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十字箭头标注 21"/>
              <p:cNvSpPr/>
              <p:nvPr/>
            </p:nvSpPr>
            <p:spPr bwMode="auto">
              <a:xfrm>
                <a:off x="2909458" y="1448120"/>
                <a:ext cx="307884" cy="309429"/>
              </a:xfrm>
              <a:prstGeom prst="quadArrowCallout">
                <a:avLst/>
              </a:prstGeom>
              <a:noFill/>
              <a:ln w="28575" cap="flat" cmpd="sng" algn="ctr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流程图: 联系 23"/>
              <p:cNvSpPr/>
              <p:nvPr/>
            </p:nvSpPr>
            <p:spPr bwMode="auto">
              <a:xfrm>
                <a:off x="5872445" y="1579826"/>
                <a:ext cx="46023" cy="46018"/>
              </a:xfrm>
              <a:prstGeom prst="flowChartConnector">
                <a:avLst/>
              </a:prstGeom>
              <a:noFill/>
              <a:ln w="12700" cap="flat" cmpd="sng" algn="ctr">
                <a:solidFill>
                  <a:schemeClr val="accent1">
                    <a:lumMod val="75000"/>
                  </a:schemeClr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8" name="组合 4"/>
          <p:cNvGrpSpPr/>
          <p:nvPr/>
        </p:nvGrpSpPr>
        <p:grpSpPr>
          <a:xfrm>
            <a:off x="2458654" y="2212213"/>
            <a:ext cx="7814041" cy="3138439"/>
            <a:chOff x="1240969" y="1994829"/>
            <a:chExt cx="7005597" cy="3139042"/>
          </a:xfrm>
        </p:grpSpPr>
        <p:sp>
          <p:nvSpPr>
            <p:cNvPr id="113673" name="矩形 2"/>
            <p:cNvSpPr/>
            <p:nvPr/>
          </p:nvSpPr>
          <p:spPr>
            <a:xfrm>
              <a:off x="1240969" y="2456831"/>
              <a:ext cx="7005597" cy="26770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DESC my_default;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Field | Type         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     | varchar(10)  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b     | int(10) unsigned | YES  |    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18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2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3674" name="矩形 3"/>
            <p:cNvSpPr/>
            <p:nvPr/>
          </p:nvSpPr>
          <p:spPr>
            <a:xfrm>
              <a:off x="1495175" y="1994829"/>
              <a:ext cx="1535979" cy="4604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查看表结构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14229" y="2710610"/>
            <a:ext cx="655535" cy="657122"/>
            <a:chOff x="765530" y="3286093"/>
            <a:chExt cx="656530" cy="657462"/>
          </a:xfrm>
        </p:grpSpPr>
        <p:sp>
          <p:nvSpPr>
            <p:cNvPr id="113671" name="等腰三角形 2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3672" name="等腰三角形 2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4" name="组合 4"/>
          <p:cNvGrpSpPr/>
          <p:nvPr/>
        </p:nvGrpSpPr>
        <p:grpSpPr>
          <a:xfrm>
            <a:off x="2469764" y="2050314"/>
            <a:ext cx="7814042" cy="3876906"/>
            <a:chOff x="1240969" y="1994829"/>
            <a:chExt cx="7005597" cy="3877966"/>
          </a:xfrm>
        </p:grpSpPr>
        <p:sp>
          <p:nvSpPr>
            <p:cNvPr id="114697" name="矩形 2"/>
            <p:cNvSpPr/>
            <p:nvPr/>
          </p:nvSpPr>
          <p:spPr>
            <a:xfrm>
              <a:off x="1240969" y="2456831"/>
              <a:ext cx="7005597" cy="3415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在插入记录时省略</a:t>
              </a:r>
              <a:r>
                <a:rPr lang="en-US" altLang="zh-CN" sz="1200" dirty="0">
                  <a:latin typeface="Courier New" panose="02070309020205020404" pitchFamily="49" charset="0"/>
                </a:rPr>
                <a:t>a</a:t>
              </a:r>
              <a:r>
                <a:rPr lang="zh-CN" altLang="en-US" sz="1200" dirty="0">
                  <a:latin typeface="Courier New" panose="02070309020205020404" pitchFamily="49" charset="0"/>
                </a:rPr>
                <a:t>和</a:t>
              </a:r>
              <a:r>
                <a:rPr lang="en-US" altLang="zh-CN" sz="1200" dirty="0">
                  <a:latin typeface="Courier New" panose="02070309020205020404" pitchFamily="49" charset="0"/>
                </a:rPr>
                <a:t>b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my_default VALUES();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在插入记录时省略</a:t>
              </a:r>
              <a:r>
                <a:rPr lang="en-US" altLang="zh-CN" sz="1200" dirty="0">
                  <a:latin typeface="Courier New" panose="02070309020205020404" pitchFamily="49" charset="0"/>
                </a:rPr>
                <a:t>b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my_default (a) VALUES('a');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在</a:t>
              </a:r>
              <a:r>
                <a:rPr lang="en-US" altLang="zh-CN" sz="1200" dirty="0">
                  <a:latin typeface="Courier New" panose="02070309020205020404" pitchFamily="49" charset="0"/>
                </a:rPr>
                <a:t>b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字段中插入</a:t>
              </a:r>
              <a:r>
                <a:rPr lang="en-US" altLang="zh-CN" sz="1200" dirty="0">
                  <a:latin typeface="Courier New" panose="02070309020205020404" pitchFamily="49" charset="0"/>
                </a:rPr>
                <a:t>NULL</a:t>
              </a:r>
              <a:r>
                <a:rPr lang="zh-CN" altLang="en-US" sz="1200" dirty="0">
                  <a:latin typeface="Courier New" panose="02070309020205020404" pitchFamily="49" charset="0"/>
                </a:rPr>
                <a:t>值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my_default VALUES('b', NULL);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④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在</a:t>
              </a:r>
              <a:r>
                <a:rPr lang="en-US" altLang="zh-CN" sz="1200" dirty="0">
                  <a:latin typeface="Courier New" panose="02070309020205020404" pitchFamily="49" charset="0"/>
                </a:rPr>
                <a:t>b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字段中使用默认值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my_default VALUES('c', DEFAULT);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</p:txBody>
        </p:sp>
        <p:sp>
          <p:nvSpPr>
            <p:cNvPr id="114698" name="矩形 3"/>
            <p:cNvSpPr/>
            <p:nvPr/>
          </p:nvSpPr>
          <p:spPr>
            <a:xfrm>
              <a:off x="1495175" y="1994829"/>
              <a:ext cx="2359190" cy="460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插入记录进行测试</a:t>
              </a:r>
              <a:endPara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14695" name="等腰三角形 2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4696" name="等腰三角形 2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4" name="组合 4"/>
          <p:cNvGrpSpPr/>
          <p:nvPr/>
        </p:nvGrpSpPr>
        <p:grpSpPr>
          <a:xfrm>
            <a:off x="2469764" y="2050314"/>
            <a:ext cx="7814042" cy="3599950"/>
            <a:chOff x="1240969" y="1994829"/>
            <a:chExt cx="7005597" cy="3601682"/>
          </a:xfrm>
        </p:grpSpPr>
        <p:sp>
          <p:nvSpPr>
            <p:cNvPr id="115721" name="矩形 2"/>
            <p:cNvSpPr/>
            <p:nvPr/>
          </p:nvSpPr>
          <p:spPr>
            <a:xfrm>
              <a:off x="1240969" y="2456831"/>
              <a:ext cx="7005597" cy="31396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⑤ </a:t>
              </a:r>
              <a:r>
                <a:rPr lang="zh-CN" altLang="en-US" sz="1200" dirty="0">
                  <a:latin typeface="Courier New" panose="02070309020205020404" pitchFamily="49" charset="0"/>
                </a:rPr>
                <a:t>查询结果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SELECT * FROM my_default;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+------+------+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a    | b   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+------+------+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NULL |   18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a    |   18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b    | NULL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c    |   18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+------+------+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4 rows in set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</p:txBody>
        </p:sp>
        <p:sp>
          <p:nvSpPr>
            <p:cNvPr id="115722" name="矩形 3"/>
            <p:cNvSpPr/>
            <p:nvPr/>
          </p:nvSpPr>
          <p:spPr>
            <a:xfrm>
              <a:off x="1495175" y="1994829"/>
              <a:ext cx="2084786" cy="460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查看保存的结果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15719" name="等腰三角形 2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5720" name="等腰三角形 2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默认约束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8" name="组合 4"/>
          <p:cNvGrpSpPr/>
          <p:nvPr/>
        </p:nvGrpSpPr>
        <p:grpSpPr>
          <a:xfrm>
            <a:off x="2469764" y="2050314"/>
            <a:ext cx="7814042" cy="3138363"/>
            <a:chOff x="1240969" y="1994829"/>
            <a:chExt cx="7005597" cy="3139476"/>
          </a:xfrm>
        </p:grpSpPr>
        <p:sp>
          <p:nvSpPr>
            <p:cNvPr id="116745" name="矩形 2"/>
            <p:cNvSpPr/>
            <p:nvPr/>
          </p:nvSpPr>
          <p:spPr>
            <a:xfrm>
              <a:off x="1240969" y="2456831"/>
              <a:ext cx="7005597" cy="26774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删除默认约束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ALTER TABLE</a:t>
              </a:r>
              <a:r>
                <a:rPr lang="en-US" altLang="zh-CN" sz="1400" dirty="0">
                  <a:latin typeface="Courier New" panose="02070309020205020404" pitchFamily="49" charset="0"/>
                </a:rPr>
                <a:t> my_default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MODIFY</a:t>
              </a:r>
              <a:r>
                <a:rPr lang="en-US" altLang="zh-CN" sz="1400" dirty="0">
                  <a:latin typeface="Courier New" panose="02070309020205020404" pitchFamily="49" charset="0"/>
                </a:rPr>
                <a:t> age INT UNSIGNED;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Records: 0  Duplicates: 0  Warnings: 0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添加默认约束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ALTER TABLE</a:t>
              </a:r>
              <a:r>
                <a:rPr lang="en-US" altLang="zh-CN" sz="1400" dirty="0">
                  <a:latin typeface="Courier New" panose="02070309020205020404" pitchFamily="49" charset="0"/>
                </a:rPr>
                <a:t> my_default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MODIFY</a:t>
              </a:r>
              <a:r>
                <a:rPr lang="en-US" altLang="zh-CN" sz="1400" dirty="0">
                  <a:latin typeface="Courier New" panose="02070309020205020404" pitchFamily="49" charset="0"/>
                </a:rPr>
                <a:t> age INT UNSIGNED DEFAULT 18;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Records: 0  Duplicates: 0  Warnings: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6746" name="矩形 3"/>
            <p:cNvSpPr/>
            <p:nvPr/>
          </p:nvSpPr>
          <p:spPr>
            <a:xfrm>
              <a:off x="1495175" y="1994829"/>
              <a:ext cx="4005613" cy="460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为现有的表添加或删除默认约束</a:t>
              </a:r>
              <a:endPara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16743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6744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非空约束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99333" name="矩形 13"/>
          <p:cNvSpPr/>
          <p:nvPr/>
        </p:nvSpPr>
        <p:spPr>
          <a:xfrm>
            <a:off x="2757040" y="2231164"/>
            <a:ext cx="5599423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非空约束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字段的值不能为</a:t>
            </a:r>
            <a:r>
              <a:rPr lang="en-US" altLang="zh-CN" dirty="0">
                <a:latin typeface="Arial" panose="020B0604020202020204" pitchFamily="34" charset="0"/>
              </a:rPr>
              <a:t>NULL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5" name="圆角矩形 2"/>
          <p:cNvSpPr>
            <a:spLocks noChangeArrowheads="1"/>
          </p:cNvSpPr>
          <p:nvPr/>
        </p:nvSpPr>
        <p:spPr bwMode="auto">
          <a:xfrm>
            <a:off x="2757040" y="3213809"/>
            <a:ext cx="4924014" cy="75539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" name="矩形 3"/>
          <p:cNvSpPr/>
          <p:nvPr/>
        </p:nvSpPr>
        <p:spPr>
          <a:xfrm>
            <a:off x="3192501" y="3357904"/>
            <a:ext cx="4032143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字段名 数据类型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NOT NULL</a:t>
            </a:r>
            <a:r>
              <a:rPr lang="en-US" altLang="zh-CN" dirty="0">
                <a:latin typeface="Arial" panose="020B0604020202020204" pitchFamily="34" charset="0"/>
              </a:rPr>
              <a:t>;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9333" grpId="0"/>
      <p:bldP spid="15" grpId="0" bldLvl="0" animBg="1"/>
      <p:bldP spid="1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非空约束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1" name="组合 4"/>
          <p:cNvGrpSpPr/>
          <p:nvPr/>
        </p:nvGrpSpPr>
        <p:grpSpPr>
          <a:xfrm>
            <a:off x="2469764" y="2050314"/>
            <a:ext cx="7814042" cy="2168676"/>
            <a:chOff x="1240969" y="1994829"/>
            <a:chExt cx="7005597" cy="2169643"/>
          </a:xfrm>
        </p:grpSpPr>
        <p:sp>
          <p:nvSpPr>
            <p:cNvPr id="118793" name="矩形 2"/>
            <p:cNvSpPr/>
            <p:nvPr/>
          </p:nvSpPr>
          <p:spPr>
            <a:xfrm>
              <a:off x="1240969" y="2456831"/>
              <a:ext cx="7005597" cy="17076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my_not_null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n1 INT,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n2 INT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NOT NULL</a:t>
              </a:r>
              <a:r>
                <a:rPr lang="en-US" altLang="zh-CN" sz="1400" dirty="0">
                  <a:latin typeface="Courier New" panose="02070309020205020404" pitchFamily="49" charset="0"/>
                </a:rPr>
                <a:t>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n3 INT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NOT NULL</a:t>
              </a:r>
              <a:r>
                <a:rPr lang="en-US" altLang="zh-CN" sz="1400" dirty="0">
                  <a:latin typeface="Courier New" panose="02070309020205020404" pitchFamily="49" charset="0"/>
                </a:rPr>
                <a:t> </a:t>
              </a:r>
              <a:r>
                <a:rPr lang="en-US" altLang="zh-CN" sz="1400" dirty="0">
                  <a:solidFill>
                    <a:srgbClr val="0D74C9"/>
                  </a:solidFill>
                  <a:latin typeface="Courier New" panose="02070309020205020404" pitchFamily="49" charset="0"/>
                </a:rPr>
                <a:t>DEFAULT 18</a:t>
              </a:r>
              <a:endParaRPr lang="en-US" altLang="zh-CN" sz="1400" dirty="0">
                <a:solidFill>
                  <a:srgbClr val="0D74C9"/>
                </a:solidFill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8794" name="矩形 3"/>
            <p:cNvSpPr/>
            <p:nvPr/>
          </p:nvSpPr>
          <p:spPr>
            <a:xfrm>
              <a:off x="1495175" y="1994829"/>
              <a:ext cx="2359190" cy="460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非空约束使用示例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18791" name="等腰三角形 17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8792" name="等腰三角形 18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非空约束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5" name="组合 4"/>
          <p:cNvGrpSpPr/>
          <p:nvPr/>
        </p:nvGrpSpPr>
        <p:grpSpPr>
          <a:xfrm>
            <a:off x="2469764" y="2050314"/>
            <a:ext cx="7814042" cy="3461663"/>
            <a:chOff x="1240969" y="1994829"/>
            <a:chExt cx="7005597" cy="3462255"/>
          </a:xfrm>
        </p:grpSpPr>
        <p:sp>
          <p:nvSpPr>
            <p:cNvPr id="119817" name="矩形 2"/>
            <p:cNvSpPr/>
            <p:nvPr/>
          </p:nvSpPr>
          <p:spPr>
            <a:xfrm>
              <a:off x="1240969" y="2456831"/>
              <a:ext cx="7005597" cy="30002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DESC my_not_null;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Field | Type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n1    | int(11)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YES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n2    | int(11)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NO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n3    | int(11)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NO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|    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18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+-------+---------+------+-----+---------+-------+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3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9818" name="矩形 3"/>
            <p:cNvSpPr/>
            <p:nvPr/>
          </p:nvSpPr>
          <p:spPr>
            <a:xfrm>
              <a:off x="1495175" y="1994829"/>
              <a:ext cx="1535978" cy="4604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查看表结构</a:t>
              </a:r>
              <a:endPara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19815" name="等腰三角形 2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19816" name="等腰三角形 2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非空约束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8" name="组合 4"/>
          <p:cNvGrpSpPr/>
          <p:nvPr/>
        </p:nvGrpSpPr>
        <p:grpSpPr>
          <a:xfrm>
            <a:off x="2469764" y="2050314"/>
            <a:ext cx="7814042" cy="3876906"/>
            <a:chOff x="1240969" y="1994829"/>
            <a:chExt cx="7005597" cy="3877966"/>
          </a:xfrm>
        </p:grpSpPr>
        <p:sp>
          <p:nvSpPr>
            <p:cNvPr id="120841" name="矩形 2"/>
            <p:cNvSpPr/>
            <p:nvPr/>
          </p:nvSpPr>
          <p:spPr>
            <a:xfrm>
              <a:off x="1240969" y="2456831"/>
              <a:ext cx="7005597" cy="3415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200" dirty="0">
                  <a:latin typeface="Courier New" panose="02070309020205020404" pitchFamily="49" charset="0"/>
                </a:rPr>
                <a:t>省略</a:t>
              </a:r>
              <a:r>
                <a:rPr lang="en-US" altLang="zh-CN" sz="1200" dirty="0">
                  <a:latin typeface="Courier New" panose="02070309020205020404" pitchFamily="49" charset="0"/>
                </a:rPr>
                <a:t>n2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字段，插入失败，提示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n2</a:t>
              </a:r>
              <a:r>
                <a:rPr lang="zh-CN" altLang="en-US" sz="1200" dirty="0">
                  <a:latin typeface="Courier New" panose="02070309020205020404" pitchFamily="49" charset="0"/>
                </a:rPr>
                <a:t>没有默认值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my_not_null VALUES();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ERROR 1364 (HY000): Field 'n2' doesn't have a default value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将</a:t>
              </a:r>
              <a:r>
                <a:rPr lang="en-US" altLang="zh-CN" sz="1200" dirty="0">
                  <a:latin typeface="Courier New" panose="02070309020205020404" pitchFamily="49" charset="0"/>
                </a:rPr>
                <a:t>n2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字段设为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NULL</a:t>
              </a:r>
              <a:r>
                <a:rPr lang="zh-CN" altLang="en-US" sz="1200" dirty="0">
                  <a:latin typeface="Courier New" panose="02070309020205020404" pitchFamily="49" charset="0"/>
                </a:rPr>
                <a:t>，插入失败，提示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n2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字段不能为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NULL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my_not_null VALUES(NULL, NULL, NULL);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ERROR 1048 (23000): Column 'n2' cannot be null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将</a:t>
              </a:r>
              <a:r>
                <a:rPr lang="en-US" altLang="zh-CN" sz="1200" dirty="0">
                  <a:latin typeface="Courier New" panose="02070309020205020404" pitchFamily="49" charset="0"/>
                </a:rPr>
                <a:t>n3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字段设为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NULL</a:t>
              </a:r>
              <a:r>
                <a:rPr lang="zh-CN" altLang="en-US" sz="1200" dirty="0">
                  <a:latin typeface="Courier New" panose="02070309020205020404" pitchFamily="49" charset="0"/>
                </a:rPr>
                <a:t>，插入失败，提示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n3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字段不能为</a:t>
              </a:r>
              <a:r>
                <a:rPr lang="en-US" altLang="zh-CN" sz="1200" dirty="0">
                  <a:latin typeface="Courier New" panose="02070309020205020404" pitchFamily="49" charset="0"/>
                </a:rPr>
                <a:t>NULL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my_not_null VALUES(NULL, 20, NULL);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ERROR 1048 (23000): Column 'n3' cannot be null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④ </a:t>
              </a:r>
              <a:r>
                <a:rPr lang="zh-CN" altLang="en-US" sz="1200" dirty="0">
                  <a:latin typeface="Courier New" panose="02070309020205020404" pitchFamily="49" charset="0"/>
                </a:rPr>
                <a:t>省略</a:t>
              </a:r>
              <a:r>
                <a:rPr lang="en-US" altLang="zh-CN" sz="1200" dirty="0">
                  <a:latin typeface="Courier New" panose="02070309020205020404" pitchFamily="49" charset="0"/>
                </a:rPr>
                <a:t>n1</a:t>
              </a:r>
              <a:r>
                <a:rPr lang="zh-CN" altLang="en-US" sz="1200" dirty="0">
                  <a:latin typeface="Courier New" panose="02070309020205020404" pitchFamily="49" charset="0"/>
                </a:rPr>
                <a:t>和</a:t>
              </a:r>
              <a:r>
                <a:rPr lang="en-US" altLang="zh-CN" sz="1200" dirty="0">
                  <a:latin typeface="Courier New" panose="02070309020205020404" pitchFamily="49" charset="0"/>
                </a:rPr>
                <a:t>n3</a:t>
              </a:r>
              <a:r>
                <a:rPr lang="zh-CN" altLang="en-US" sz="1200" dirty="0">
                  <a:latin typeface="Courier New" panose="02070309020205020404" pitchFamily="49" charset="0"/>
                </a:rPr>
                <a:t>字段，插入成功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INSERT INTO my_not_null (n2) VALUES(20);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</p:txBody>
        </p:sp>
        <p:sp>
          <p:nvSpPr>
            <p:cNvPr id="120842" name="矩形 3"/>
            <p:cNvSpPr/>
            <p:nvPr/>
          </p:nvSpPr>
          <p:spPr>
            <a:xfrm>
              <a:off x="1495175" y="1994829"/>
              <a:ext cx="2359190" cy="460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插入记录进行测试</a:t>
              </a:r>
              <a:endPara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25340" y="2550297"/>
            <a:ext cx="655536" cy="657122"/>
            <a:chOff x="765530" y="3286093"/>
            <a:chExt cx="656530" cy="657462"/>
          </a:xfrm>
        </p:grpSpPr>
        <p:sp>
          <p:nvSpPr>
            <p:cNvPr id="120839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0840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7525" name="矩形 7"/>
          <p:cNvSpPr/>
          <p:nvPr/>
        </p:nvSpPr>
        <p:spPr>
          <a:xfrm>
            <a:off x="2744359" y="2172531"/>
            <a:ext cx="6547414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唯一约束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保证数据表中字段的唯一性，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即表中字段的值不能重复出现。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" name="圆角矩形 2"/>
          <p:cNvSpPr>
            <a:spLocks noChangeArrowheads="1"/>
          </p:cNvSpPr>
          <p:nvPr/>
        </p:nvSpPr>
        <p:spPr bwMode="auto">
          <a:xfrm>
            <a:off x="3363387" y="3267735"/>
            <a:ext cx="4688742" cy="19935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3691948" y="3355035"/>
            <a:ext cx="3918926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列级约束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 数据类型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UNIQUE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表级约束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UNIQUE(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1,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2, …);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7525" grpId="0"/>
      <p:bldP spid="10" grpId="0" bldLvl="0" animBg="1"/>
      <p:bldP spid="11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8549" name="矩形 2"/>
          <p:cNvSpPr/>
          <p:nvPr/>
        </p:nvSpPr>
        <p:spPr>
          <a:xfrm>
            <a:off x="2437744" y="2156895"/>
            <a:ext cx="7390146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20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列级约束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定义在一个列上，只对该列起约束作用；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表级约束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独立于列的定义，可以应用在一个表的多个列上。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549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>
                                            <p:txEl>
                                              <p:charRg st="24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8549">
                                            <p:txEl>
                                              <p:charRg st="24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aphicFrame>
        <p:nvGraphicFramePr>
          <p:cNvPr id="39" name="表格 38"/>
          <p:cNvGraphicFramePr>
            <a:graphicFrameLocks noGrp="1"/>
          </p:cNvGraphicFramePr>
          <p:nvPr/>
        </p:nvGraphicFramePr>
        <p:xfrm>
          <a:off x="2096760" y="2207451"/>
          <a:ext cx="8133080" cy="3438525"/>
        </p:xfrm>
        <a:graphic>
          <a:graphicData uri="http://schemas.openxmlformats.org/drawingml/2006/table">
            <a:tbl>
              <a:tblPr firstRow="1" bandRow="1"/>
              <a:tblGrid>
                <a:gridCol w="1587500"/>
                <a:gridCol w="946785"/>
                <a:gridCol w="2731770"/>
                <a:gridCol w="2867025"/>
              </a:tblGrid>
              <a:tr h="67437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数据类型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字节数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无符号数的取值范围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/>
                          <a:ea typeface="+mn-ea"/>
                          <a:cs typeface="+mn-cs"/>
                        </a:rPr>
                        <a:t>有符号数的取值范围</a:t>
                      </a:r>
                      <a:endParaRPr lang="zh-CN" sz="14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514985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TINYINT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-128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127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SMALLINT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65 535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-32 768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32 767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MEDIUMINT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16 777 215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-8 388 608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8 388 607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4 294 967 295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-2 147 483 648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2 147 483 647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BIGINT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18 446 744 073 709 551 615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-9 223 372 036 854 775 808</a:t>
                      </a:r>
                      <a:r>
                        <a:rPr lang="zh-CN" alt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～</a:t>
                      </a:r>
                      <a:endParaRPr lang="en-US" altLang="zh-CN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9 223 372 036 854 775 807</a:t>
                      </a:r>
                      <a:endParaRPr lang="zh-CN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7" marR="68567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189992"/>
            <a:ext cx="7814042" cy="2491875"/>
            <a:chOff x="1240969" y="1994829"/>
            <a:chExt cx="7005597" cy="2493070"/>
          </a:xfrm>
        </p:grpSpPr>
        <p:sp>
          <p:nvSpPr>
            <p:cNvPr id="124937" name="矩形 2"/>
            <p:cNvSpPr/>
            <p:nvPr/>
          </p:nvSpPr>
          <p:spPr>
            <a:xfrm>
              <a:off x="1240969" y="2456831"/>
              <a:ext cx="7005597" cy="20310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列级约束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my_unique_1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id INT UNSIGNED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UNIQUE</a:t>
              </a:r>
              <a:r>
                <a:rPr lang="en-US" altLang="zh-CN" sz="1400" dirty="0">
                  <a:latin typeface="Courier New" panose="02070309020205020404" pitchFamily="49" charset="0"/>
                </a:rPr>
                <a:t>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username VARCHAR(10)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UNIQUE</a:t>
              </a:r>
              <a:endPara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24938" name="矩形 3"/>
            <p:cNvSpPr/>
            <p:nvPr/>
          </p:nvSpPr>
          <p:spPr>
            <a:xfrm>
              <a:off x="1495175" y="1994829"/>
              <a:ext cx="2359190" cy="460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唯一约束使用示例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688389"/>
            <a:ext cx="655536" cy="657122"/>
            <a:chOff x="765530" y="3286093"/>
            <a:chExt cx="656530" cy="657462"/>
          </a:xfrm>
        </p:grpSpPr>
        <p:sp>
          <p:nvSpPr>
            <p:cNvPr id="124935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4936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189992"/>
            <a:ext cx="7814042" cy="3138128"/>
            <a:chOff x="1240969" y="1994829"/>
            <a:chExt cx="7005597" cy="3140842"/>
          </a:xfrm>
        </p:grpSpPr>
        <p:sp>
          <p:nvSpPr>
            <p:cNvPr id="125961" name="矩形 2"/>
            <p:cNvSpPr/>
            <p:nvPr/>
          </p:nvSpPr>
          <p:spPr>
            <a:xfrm>
              <a:off x="1240969" y="2456831"/>
              <a:ext cx="7005597" cy="2678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表级约束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my_unique_2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id INT UNSIGNED,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username VARCHAR(10),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UNIQUE(id)</a:t>
              </a:r>
              <a:r>
                <a:rPr lang="en-US" altLang="zh-CN" sz="1400" dirty="0">
                  <a:latin typeface="Courier New" panose="02070309020205020404" pitchFamily="49" charset="0"/>
                </a:rPr>
                <a:t>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UNIQUE(username)</a:t>
              </a:r>
              <a:endPara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25962" name="矩形 3"/>
            <p:cNvSpPr/>
            <p:nvPr/>
          </p:nvSpPr>
          <p:spPr>
            <a:xfrm>
              <a:off x="1495175" y="1994829"/>
              <a:ext cx="2359190" cy="4607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唯一约束使用示例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688389"/>
            <a:ext cx="655536" cy="657122"/>
            <a:chOff x="765530" y="3286093"/>
            <a:chExt cx="656530" cy="657462"/>
          </a:xfrm>
        </p:grpSpPr>
        <p:sp>
          <p:nvSpPr>
            <p:cNvPr id="125959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5960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180468"/>
            <a:ext cx="7814042" cy="2815054"/>
            <a:chOff x="1240969" y="1994829"/>
            <a:chExt cx="7005597" cy="2816628"/>
          </a:xfrm>
        </p:grpSpPr>
        <p:sp>
          <p:nvSpPr>
            <p:cNvPr id="126985" name="矩形 2"/>
            <p:cNvSpPr/>
            <p:nvPr/>
          </p:nvSpPr>
          <p:spPr>
            <a:xfrm>
              <a:off x="1240969" y="2456831"/>
              <a:ext cx="7005597" cy="23546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Field    | Type         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id       | int(10) unsigned | YES 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username | varchar(10)      | YES 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2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26986" name="矩形 3"/>
            <p:cNvSpPr/>
            <p:nvPr/>
          </p:nvSpPr>
          <p:spPr>
            <a:xfrm>
              <a:off x="1495175" y="1994829"/>
              <a:ext cx="1535978" cy="4606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查看表结构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678865"/>
            <a:ext cx="655536" cy="657122"/>
            <a:chOff x="765530" y="3286093"/>
            <a:chExt cx="656530" cy="657462"/>
          </a:xfrm>
        </p:grpSpPr>
        <p:sp>
          <p:nvSpPr>
            <p:cNvPr id="126983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6984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212213"/>
            <a:ext cx="7814042" cy="3138128"/>
            <a:chOff x="1240969" y="1994829"/>
            <a:chExt cx="7005597" cy="3140842"/>
          </a:xfrm>
        </p:grpSpPr>
        <p:sp>
          <p:nvSpPr>
            <p:cNvPr id="128009" name="矩形 2"/>
            <p:cNvSpPr/>
            <p:nvPr/>
          </p:nvSpPr>
          <p:spPr>
            <a:xfrm>
              <a:off x="1240969" y="2456831"/>
              <a:ext cx="7005597" cy="267884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插入不重复记录，插入成功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my_unique_1 (id) VALUES(1);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my_unique_1 (id) VALUES(2);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插入重复记录，插入失败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my_unique_1 (id) VALUES(1);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ERROR 1062 (23000): Duplicate entry '1' for key 'id'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28010" name="矩形 3"/>
            <p:cNvSpPr/>
            <p:nvPr/>
          </p:nvSpPr>
          <p:spPr>
            <a:xfrm>
              <a:off x="1495175" y="1994829"/>
              <a:ext cx="3731209" cy="4607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为含唯一约束的字段插入记录</a:t>
              </a:r>
              <a:endPara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710610"/>
            <a:ext cx="655536" cy="657122"/>
            <a:chOff x="765530" y="3286093"/>
            <a:chExt cx="656530" cy="657462"/>
          </a:xfrm>
        </p:grpSpPr>
        <p:sp>
          <p:nvSpPr>
            <p:cNvPr id="128007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8008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4697" name="矩形 2"/>
          <p:cNvSpPr/>
          <p:nvPr/>
        </p:nvSpPr>
        <p:spPr>
          <a:xfrm>
            <a:off x="2839594" y="2093169"/>
            <a:ext cx="4963336" cy="2999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查询插入的结果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* FROM my_unique_1;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id   | username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  1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NULL</a:t>
            </a:r>
            <a:r>
              <a:rPr lang="en-US" altLang="zh-CN" sz="1400" dirty="0">
                <a:latin typeface="Courier New" panose="02070309020205020404" pitchFamily="49" charset="0"/>
              </a:rPr>
              <a:t>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   2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NULL</a:t>
            </a:r>
            <a:r>
              <a:rPr lang="en-US" altLang="zh-CN" sz="1400" dirty="0">
                <a:latin typeface="Courier New" panose="02070309020205020404" pitchFamily="49" charset="0"/>
              </a:rPr>
              <a:t>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2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95170" y="2312210"/>
            <a:ext cx="655535" cy="657122"/>
            <a:chOff x="765530" y="3286093"/>
            <a:chExt cx="656530" cy="657462"/>
          </a:xfrm>
        </p:grpSpPr>
        <p:sp>
          <p:nvSpPr>
            <p:cNvPr id="129033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9034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6" name="矩形 3"/>
          <p:cNvSpPr/>
          <p:nvPr/>
        </p:nvSpPr>
        <p:spPr>
          <a:xfrm>
            <a:off x="6041081" y="3643915"/>
            <a:ext cx="338878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唯一约束允许存在多个</a:t>
            </a:r>
            <a:r>
              <a:rPr lang="en-US" altLang="zh-CN" dirty="0">
                <a:latin typeface="Arial" panose="020B0604020202020204" pitchFamily="34" charset="0"/>
              </a:rPr>
              <a:t>NULL</a:t>
            </a:r>
            <a:r>
              <a:rPr lang="zh-CN" altLang="en-US" dirty="0">
                <a:latin typeface="Arial" panose="020B0604020202020204" pitchFamily="34" charset="0"/>
              </a:rPr>
              <a:t>值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845849" y="3643878"/>
            <a:ext cx="3595125" cy="74759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00ACE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/>
      <p:bldP spid="16" grpId="0"/>
      <p:bldP spid="17" grpId="0" bldLvl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223324"/>
            <a:ext cx="5812517" cy="2815033"/>
            <a:chOff x="1240969" y="1994829"/>
            <a:chExt cx="5211587" cy="2816737"/>
          </a:xfrm>
        </p:grpSpPr>
        <p:sp>
          <p:nvSpPr>
            <p:cNvPr id="130057" name="矩形 2"/>
            <p:cNvSpPr/>
            <p:nvPr/>
          </p:nvSpPr>
          <p:spPr>
            <a:xfrm>
              <a:off x="1240969" y="2456831"/>
              <a:ext cx="5211587" cy="235473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创建测试表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my_unique_3 (id INT);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添加唯一约束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ALTER TABLE</a:t>
              </a:r>
              <a:r>
                <a:rPr lang="en-US" altLang="zh-CN" sz="1400" dirty="0">
                  <a:latin typeface="Courier New" panose="02070309020205020404" pitchFamily="49" charset="0"/>
                </a:rPr>
                <a:t> my_unique_3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ADD UNIQUE</a:t>
              </a:r>
              <a:r>
                <a:rPr lang="en-US" altLang="zh-CN" sz="1400" dirty="0">
                  <a:latin typeface="Courier New" panose="02070309020205020404" pitchFamily="49" charset="0"/>
                </a:rPr>
                <a:t>(id);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Records: 0  Duplicates: 0  Warnings: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30058" name="矩形 3"/>
            <p:cNvSpPr/>
            <p:nvPr/>
          </p:nvSpPr>
          <p:spPr>
            <a:xfrm>
              <a:off x="1495175" y="1994829"/>
              <a:ext cx="2908241" cy="4606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为现有表添加唯一约束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721721"/>
            <a:ext cx="655536" cy="657122"/>
            <a:chOff x="765530" y="3286093"/>
            <a:chExt cx="656530" cy="657462"/>
          </a:xfrm>
        </p:grpSpPr>
        <p:sp>
          <p:nvSpPr>
            <p:cNvPr id="130055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0056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3125" name="矩形 2"/>
          <p:cNvSpPr/>
          <p:nvPr/>
        </p:nvSpPr>
        <p:spPr>
          <a:xfrm>
            <a:off x="2336435" y="2296337"/>
            <a:ext cx="7437863" cy="2999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查看添加结果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SHOW CREATE TABLE my_unique_3\G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*************************** 1. row ***************************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     Table: my_unique_3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Create Table: CREATE TABLE `my_unique_3` (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`id` int(11) DEFAULT NULL,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 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UNIQUE KEY `id` (`id`)</a:t>
            </a:r>
            <a:endParaRPr lang="en-US" altLang="zh-CN" sz="1400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) ENGINE=InnoDB DEFAULT CHARSET=latin1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92011" y="2397921"/>
            <a:ext cx="655536" cy="657122"/>
            <a:chOff x="765530" y="3286093"/>
            <a:chExt cx="656530" cy="657462"/>
          </a:xfrm>
        </p:grpSpPr>
        <p:sp>
          <p:nvSpPr>
            <p:cNvPr id="131079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1080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5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2101" name="矩形 2"/>
          <p:cNvSpPr/>
          <p:nvPr/>
        </p:nvSpPr>
        <p:spPr>
          <a:xfrm>
            <a:off x="2658649" y="2280678"/>
            <a:ext cx="7634538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唯一约束</a:t>
            </a:r>
            <a:r>
              <a:rPr lang="zh-CN" altLang="zh-CN" dirty="0">
                <a:latin typeface="Arial" panose="020B0604020202020204" pitchFamily="34" charset="0"/>
              </a:rPr>
              <a:t>的完整语法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UNIQUE KEY `id` (`id`)</a:t>
            </a:r>
            <a:r>
              <a:rPr lang="zh-CN" altLang="zh-CN" dirty="0">
                <a:latin typeface="Arial" panose="020B0604020202020204" pitchFamily="34" charset="0"/>
              </a:rPr>
              <a:t>”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zh-CN" altLang="zh-CN" dirty="0">
                <a:latin typeface="Arial" panose="020B0604020202020204" pitchFamily="34" charset="0"/>
              </a:rPr>
              <a:t>它是“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UNIQUE(id)</a:t>
            </a:r>
            <a:r>
              <a:rPr lang="zh-CN" altLang="zh-CN" dirty="0">
                <a:latin typeface="Arial" panose="020B0604020202020204" pitchFamily="34" charset="0"/>
              </a:rPr>
              <a:t>”的完整形式</a:t>
            </a:r>
            <a:r>
              <a:rPr lang="zh-CN" altLang="en-US" dirty="0">
                <a:latin typeface="Arial" panose="020B0604020202020204" pitchFamily="34" charset="0"/>
              </a:rPr>
              <a:t>）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5" name="圆角矩形 2"/>
          <p:cNvSpPr>
            <a:spLocks noChangeArrowheads="1"/>
          </p:cNvSpPr>
          <p:nvPr/>
        </p:nvSpPr>
        <p:spPr bwMode="auto">
          <a:xfrm>
            <a:off x="3864257" y="3573103"/>
            <a:ext cx="4401450" cy="74442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4022349" y="3749607"/>
            <a:ext cx="3874483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UNIQUE KEY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索引名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(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字段列表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58649" y="4546853"/>
            <a:ext cx="738570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dirty="0">
                <a:latin typeface="Arial" panose="020B0604020202020204" pitchFamily="34" charset="0"/>
              </a:rPr>
              <a:t>在添加唯一约束时</a:t>
            </a:r>
            <a:r>
              <a:rPr lang="zh-CN" altLang="en-US" dirty="0">
                <a:latin typeface="Arial" panose="020B0604020202020204" pitchFamily="34" charset="0"/>
              </a:rPr>
              <a:t>需要</a:t>
            </a:r>
            <a:r>
              <a:rPr lang="zh-CN" altLang="zh-CN" dirty="0">
                <a:latin typeface="Arial" panose="020B0604020202020204" pitchFamily="34" charset="0"/>
              </a:rPr>
              <a:t>创建索引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r>
              <a:rPr lang="zh-CN" altLang="zh-CN" dirty="0">
                <a:latin typeface="Arial" panose="020B0604020202020204" pitchFamily="34" charset="0"/>
              </a:rPr>
              <a:t>加快查询速度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索引名可以自己指定，也可以省略。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 panose="020B0604020202020204" pitchFamily="34" charset="0"/>
              </a:rPr>
              <a:t>省略时，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自动使用字段名作为索引名。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  <p:bldP spid="3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039202"/>
            <a:ext cx="7814042" cy="2492119"/>
            <a:chOff x="1240969" y="1994829"/>
            <a:chExt cx="7005597" cy="2492004"/>
          </a:xfrm>
        </p:grpSpPr>
        <p:sp>
          <p:nvSpPr>
            <p:cNvPr id="134153" name="矩形 2"/>
            <p:cNvSpPr/>
            <p:nvPr/>
          </p:nvSpPr>
          <p:spPr>
            <a:xfrm>
              <a:off x="1240969" y="2456831"/>
              <a:ext cx="7005597" cy="20300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创建测试表，添加复合唯一键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my_unique_4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id INT UNSIGNED, username VARCHAR(10),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UNIQUE</a:t>
              </a:r>
              <a:r>
                <a:rPr lang="en-US" altLang="zh-CN" sz="1400" dirty="0">
                  <a:latin typeface="Courier New" panose="02070309020205020404" pitchFamily="49" charset="0"/>
                </a:rPr>
                <a:t>(id, username)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34154" name="矩形 3"/>
            <p:cNvSpPr/>
            <p:nvPr/>
          </p:nvSpPr>
          <p:spPr>
            <a:xfrm>
              <a:off x="1495175" y="1994829"/>
              <a:ext cx="2907998" cy="4603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复合唯一约束使用示例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34151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4152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唯一约束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22889" name="矩形 2"/>
          <p:cNvSpPr/>
          <p:nvPr/>
        </p:nvSpPr>
        <p:spPr>
          <a:xfrm>
            <a:off x="2336435" y="2102692"/>
            <a:ext cx="7814042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插入不重复记录，插入成功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my_unique_4 VALUES(1, '2');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my_unique_4 VALUES(1, '3');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1 row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插入重复记录，插入失败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INSERT INTO my_unique_4 VALUES(1, '2');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ERROR 1062 (23000): Duplicate entry '1-2' for key 'id'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35177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5178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7" name="矩形 3"/>
          <p:cNvSpPr/>
          <p:nvPr/>
        </p:nvSpPr>
        <p:spPr>
          <a:xfrm>
            <a:off x="3420528" y="5096250"/>
            <a:ext cx="509984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只有当两个字段同时发生重复时，插入记录失败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288153" y="5085104"/>
            <a:ext cx="5222059" cy="747595"/>
          </a:xfrm>
          <a:prstGeom prst="roundRect">
            <a:avLst>
              <a:gd name="adj" fmla="val 16667"/>
            </a:avLst>
          </a:prstGeom>
          <a:noFill/>
          <a:ln w="12700" cap="flat" cmpd="sng">
            <a:solidFill>
              <a:srgbClr val="00ACE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9" grpId="0"/>
      <p:bldP spid="17" grpId="0"/>
      <p:bldP spid="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数据类型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20586" y="1266245"/>
            <a:ext cx="414605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736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数字类型</a:t>
            </a:r>
            <a:r>
              <a:rPr kumimoji="0" lang="en-US" altLang="zh-CN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 dirty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 dirty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2403099" y="2069361"/>
            <a:ext cx="6858516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无符号数据类型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：使用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UNSIGNED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关键字修饰。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示例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“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INT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charset="0"/>
              </a:rPr>
              <a:t>”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有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符号</a:t>
            </a: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INT</a:t>
            </a:r>
            <a:r>
              <a:rPr kumimoji="0" lang="zh-CN" alt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类型；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INT UNSIGNED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无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符号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INT</a:t>
            </a:r>
            <a:r>
              <a:rPr kumimoji="0" lang="zh-CN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类型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25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charRg st="25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charRg st="29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4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charRg st="44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8245" name="矩形 2"/>
          <p:cNvSpPr/>
          <p:nvPr/>
        </p:nvSpPr>
        <p:spPr>
          <a:xfrm>
            <a:off x="2496748" y="2343955"/>
            <a:ext cx="678232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主键的作用</a:t>
            </a:r>
            <a:r>
              <a:rPr lang="zh-CN" altLang="en-US" dirty="0">
                <a:latin typeface="Arial" panose="020B0604020202020204" pitchFamily="34" charset="0"/>
              </a:rPr>
              <a:t>：唯一标识表中的记录。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9" name="圆角矩形 2"/>
          <p:cNvSpPr>
            <a:spLocks noChangeArrowheads="1"/>
          </p:cNvSpPr>
          <p:nvPr/>
        </p:nvSpPr>
        <p:spPr bwMode="auto">
          <a:xfrm>
            <a:off x="3261803" y="2961396"/>
            <a:ext cx="5139522" cy="19999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739566" y="3086789"/>
            <a:ext cx="465064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列级约束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 数据类型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PRIMARY KEY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表级约束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PRIMARY KEY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(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1,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2, …)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8245" grpId="0"/>
      <p:bldP spid="9" grpId="0" bldLvl="0" animBg="1"/>
      <p:bldP spid="1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7231" y="2261418"/>
            <a:ext cx="5079206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主键约束相当于唯一约束和非空约束的组合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要求被约束字段不允许重复，也不允许出现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NULL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值，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每个表最多只允许含有一个主键。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Picture 2" descr="C:\Users\www\Desktop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87071" y="1747148"/>
            <a:ext cx="2712614" cy="25665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680869" y="2016981"/>
            <a:ext cx="4983971" cy="1737869"/>
            <a:chOff x="1240969" y="1994829"/>
            <a:chExt cx="4469061" cy="1738562"/>
          </a:xfrm>
        </p:grpSpPr>
        <p:sp>
          <p:nvSpPr>
            <p:cNvPr id="138249" name="矩形 2"/>
            <p:cNvSpPr/>
            <p:nvPr/>
          </p:nvSpPr>
          <p:spPr>
            <a:xfrm>
              <a:off x="1240969" y="2349175"/>
              <a:ext cx="4469061" cy="13842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CREATE TABLE my_primary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id INT UNSIGNED PRIMARY KEY,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  username VARCHAR(20)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);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38250" name="矩形 3"/>
            <p:cNvSpPr/>
            <p:nvPr/>
          </p:nvSpPr>
          <p:spPr>
            <a:xfrm>
              <a:off x="1495175" y="1994829"/>
              <a:ext cx="2359577" cy="4605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主键约束使用示例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36445" y="2515378"/>
            <a:ext cx="655535" cy="657122"/>
            <a:chOff x="765530" y="3286093"/>
            <a:chExt cx="656530" cy="657462"/>
          </a:xfrm>
        </p:grpSpPr>
        <p:sp>
          <p:nvSpPr>
            <p:cNvPr id="138247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8248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5" name="组合 4"/>
          <p:cNvGrpSpPr/>
          <p:nvPr/>
        </p:nvGrpSpPr>
        <p:grpSpPr>
          <a:xfrm>
            <a:off x="2336435" y="2039202"/>
            <a:ext cx="7814042" cy="3138363"/>
            <a:chOff x="1240969" y="1994829"/>
            <a:chExt cx="7005597" cy="3139475"/>
          </a:xfrm>
        </p:grpSpPr>
        <p:sp>
          <p:nvSpPr>
            <p:cNvPr id="139273" name="矩形 2"/>
            <p:cNvSpPr/>
            <p:nvPr/>
          </p:nvSpPr>
          <p:spPr>
            <a:xfrm>
              <a:off x="1240969" y="2456831"/>
              <a:ext cx="7005597" cy="26774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DESC my_primary;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Field    | Type         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id       | int(10) unsigned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NO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PRI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username | varchar(20)      | YES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2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39274" name="矩形 3"/>
            <p:cNvSpPr/>
            <p:nvPr/>
          </p:nvSpPr>
          <p:spPr>
            <a:xfrm>
              <a:off x="1495175" y="1994829"/>
              <a:ext cx="1535978" cy="4605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查看表结构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39271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9272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4"/>
          <p:cNvGrpSpPr/>
          <p:nvPr/>
        </p:nvGrpSpPr>
        <p:grpSpPr>
          <a:xfrm>
            <a:off x="2336435" y="2039202"/>
            <a:ext cx="7814042" cy="3461450"/>
            <a:chOff x="1240969" y="1994829"/>
            <a:chExt cx="7005597" cy="3463641"/>
          </a:xfrm>
        </p:grpSpPr>
        <p:sp>
          <p:nvSpPr>
            <p:cNvPr id="140297" name="矩形 2"/>
            <p:cNvSpPr/>
            <p:nvPr/>
          </p:nvSpPr>
          <p:spPr>
            <a:xfrm>
              <a:off x="1240969" y="2456831"/>
              <a:ext cx="7005597" cy="300163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插入测试记录，插入成功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my_primary VALUES(1, 'Tom');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为主键插入</a:t>
              </a:r>
              <a:r>
                <a:rPr lang="en-US" altLang="zh-CN" sz="1400" dirty="0">
                  <a:latin typeface="Courier New" panose="02070309020205020404" pitchFamily="49" charset="0"/>
                </a:rPr>
                <a:t>NULL</a:t>
              </a:r>
              <a:r>
                <a:rPr lang="zh-CN" altLang="en-US" sz="1400" dirty="0">
                  <a:latin typeface="Courier New" panose="02070309020205020404" pitchFamily="49" charset="0"/>
                </a:rPr>
                <a:t>值，插入失败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my_primary VALUES(NULL, 'Jack');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ERROR 1048 (23000): Column 'id' cannot be null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③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为主键插入重复值，插入失败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my_primary VALUES(1, 'Alex');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ERROR 1062 (23000): Duplicate entry '1' for key 'PRIMARY'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40298" name="矩形 3"/>
            <p:cNvSpPr/>
            <p:nvPr/>
          </p:nvSpPr>
          <p:spPr>
            <a:xfrm>
              <a:off x="1495175" y="1994829"/>
              <a:ext cx="1810382" cy="4606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插入记录测试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40295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0296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5" name="组合 4"/>
          <p:cNvGrpSpPr/>
          <p:nvPr/>
        </p:nvGrpSpPr>
        <p:grpSpPr>
          <a:xfrm>
            <a:off x="2336435" y="2039202"/>
            <a:ext cx="7814042" cy="4154307"/>
            <a:chOff x="1240969" y="1994829"/>
            <a:chExt cx="7005597" cy="4156289"/>
          </a:xfrm>
        </p:grpSpPr>
        <p:sp>
          <p:nvSpPr>
            <p:cNvPr id="141322" name="矩形 2"/>
            <p:cNvSpPr/>
            <p:nvPr/>
          </p:nvSpPr>
          <p:spPr>
            <a:xfrm>
              <a:off x="1240969" y="2456831"/>
              <a:ext cx="7005597" cy="36942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200" dirty="0">
                  <a:latin typeface="Courier New" panose="02070309020205020404" pitchFamily="49" charset="0"/>
                </a:rPr>
                <a:t>删除主键约束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ALTER TABLE my_primary DROP PRIMARY KEY;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Query OK, 1 row affected (0.04 sec)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Records: 1  Duplicates: 0  Warnings: 0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200" dirty="0">
                  <a:latin typeface="Courier New" panose="02070309020205020404" pitchFamily="49" charset="0"/>
                </a:rPr>
                <a:t>查看删除结果</a:t>
              </a:r>
              <a:endParaRPr lang="zh-CN" altLang="en-US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mysql&gt; DESC my_primary;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Field    | Type             | Null | Key | Default | Extra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id       | int(10) unsigned | NO   |     | NULL    |      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| username | varchar(20)      | YES  |     | NULL    |       |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+----------+------------------+------+-----+---------+-------+</a:t>
              </a:r>
              <a:endParaRPr lang="en-US" altLang="zh-CN" sz="12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200" dirty="0">
                  <a:latin typeface="Courier New" panose="02070309020205020404" pitchFamily="49" charset="0"/>
                </a:rPr>
                <a:t>2 rows in set (0.00 sec)</a:t>
              </a:r>
              <a:endParaRPr lang="en-US" altLang="zh-CN" sz="1200" dirty="0">
                <a:latin typeface="Courier New" panose="02070309020205020404" pitchFamily="49" charset="0"/>
              </a:endParaRPr>
            </a:p>
          </p:txBody>
        </p:sp>
        <p:sp>
          <p:nvSpPr>
            <p:cNvPr id="141323" name="矩形 3"/>
            <p:cNvSpPr/>
            <p:nvPr/>
          </p:nvSpPr>
          <p:spPr>
            <a:xfrm>
              <a:off x="1495175" y="1994829"/>
              <a:ext cx="1810382" cy="46059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zh-CN" b="1" u="sng" dirty="0">
                  <a:solidFill>
                    <a:srgbClr val="0D74C9"/>
                  </a:solidFill>
                  <a:latin typeface="Arial" panose="020B0604020202020204" pitchFamily="34" charset="0"/>
                </a:rPr>
                <a:t>删除主键约束</a:t>
              </a:r>
              <a:endPara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41320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1321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514113" y="5002602"/>
            <a:ext cx="1033302" cy="312688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46441" name="矩形 2"/>
          <p:cNvSpPr/>
          <p:nvPr/>
        </p:nvSpPr>
        <p:spPr>
          <a:xfrm>
            <a:off x="2336435" y="2501093"/>
            <a:ext cx="7814042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删除</a:t>
            </a:r>
            <a:r>
              <a:rPr lang="en-US" altLang="zh-CN" sz="1400" dirty="0">
                <a:latin typeface="Courier New" panose="02070309020205020404" pitchFamily="49" charset="0"/>
              </a:rPr>
              <a:t>id</a:t>
            </a:r>
            <a:r>
              <a:rPr lang="zh-CN" altLang="en-US" sz="1400" dirty="0">
                <a:latin typeface="Courier New" panose="02070309020205020404" pitchFamily="49" charset="0"/>
              </a:rPr>
              <a:t>字段的非空约束（根据需要）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ALTER TABLE my_primary MODIFY id INT UNSIGNED;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0 rows affected (0.05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Records: 0  Duplicates: 0  Warnings: 0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142342" name="矩形 3"/>
          <p:cNvSpPr/>
          <p:nvPr/>
        </p:nvSpPr>
        <p:spPr>
          <a:xfrm>
            <a:off x="2620553" y="2039202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删除主键约束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42344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2345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5" name="组合 4"/>
          <p:cNvGrpSpPr/>
          <p:nvPr/>
        </p:nvGrpSpPr>
        <p:grpSpPr>
          <a:xfrm>
            <a:off x="2336435" y="2039202"/>
            <a:ext cx="7814042" cy="1845271"/>
            <a:chOff x="1240969" y="1994829"/>
            <a:chExt cx="7005597" cy="1846853"/>
          </a:xfrm>
        </p:grpSpPr>
        <p:sp>
          <p:nvSpPr>
            <p:cNvPr id="143369" name="矩形 2"/>
            <p:cNvSpPr/>
            <p:nvPr/>
          </p:nvSpPr>
          <p:spPr>
            <a:xfrm>
              <a:off x="1240969" y="2456831"/>
              <a:ext cx="7005597" cy="138485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④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添加主键约束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ALTER TABLE my_primary ADD PRIMARY KEY (id);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(0.05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Records: 0  Duplicates: 0  Warnings: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43370" name="矩形 3"/>
            <p:cNvSpPr/>
            <p:nvPr/>
          </p:nvSpPr>
          <p:spPr>
            <a:xfrm>
              <a:off x="1495175" y="1994829"/>
              <a:ext cx="3182401" cy="4607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为现有的表添加主键约束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43367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3368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表的约束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矩形 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-16824" y="1296057"/>
              <a:ext cx="360737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主键约束</a:t>
            </a:r>
            <a:endParaRPr kumimoji="0" lang="zh-CN" altLang="en-US" kern="1200" cap="none" spc="0" normalizeH="0" baseline="0" noProof="0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47465" name="矩形 2"/>
          <p:cNvSpPr/>
          <p:nvPr/>
        </p:nvSpPr>
        <p:spPr>
          <a:xfrm>
            <a:off x="2336435" y="2501093"/>
            <a:ext cx="7814042" cy="2999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⑤ </a:t>
            </a:r>
            <a:r>
              <a:rPr lang="zh-CN" altLang="en-US" sz="1400" dirty="0">
                <a:latin typeface="Courier New" panose="02070309020205020404" pitchFamily="49" charset="0"/>
              </a:rPr>
              <a:t>查看添加结果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DESC my_primary;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Field    | Type             | Null | Key | Default | Extra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id       | int(10) unsigned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NO</a:t>
            </a:r>
            <a:r>
              <a:rPr lang="en-US" altLang="zh-CN" sz="1400" dirty="0">
                <a:latin typeface="Courier New" panose="02070309020205020404" pitchFamily="49" charset="0"/>
              </a:rPr>
              <a:t>  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PRI</a:t>
            </a:r>
            <a:r>
              <a:rPr lang="en-US" altLang="zh-CN" sz="1400" dirty="0">
                <a:latin typeface="Courier New" panose="02070309020205020404" pitchFamily="49" charset="0"/>
              </a:rPr>
              <a:t>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username | varchar(20)      | YES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+----------+------------------+------+-----+---------+-------+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2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144390" name="矩形 3"/>
          <p:cNvSpPr/>
          <p:nvPr/>
        </p:nvSpPr>
        <p:spPr>
          <a:xfrm>
            <a:off x="2620553" y="2039202"/>
            <a:ext cx="354965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</a:rPr>
              <a:t>为现有的表添加主键约束</a:t>
            </a:r>
            <a:endParaRPr lang="zh-CN" altLang="zh-CN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692011" y="2537599"/>
            <a:ext cx="655536" cy="657122"/>
            <a:chOff x="765530" y="3286093"/>
            <a:chExt cx="656530" cy="657462"/>
          </a:xfrm>
        </p:grpSpPr>
        <p:sp>
          <p:nvSpPr>
            <p:cNvPr id="144392" name="等腰三角形 18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4393" name="等腰三角形 19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5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3180853" y="155135"/>
            <a:ext cx="4715726" cy="77616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1" rIns="91424" bIns="45711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自动增长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149507" name="矩形 7"/>
          <p:cNvSpPr/>
          <p:nvPr/>
        </p:nvSpPr>
        <p:spPr>
          <a:xfrm>
            <a:off x="2469483" y="2253382"/>
            <a:ext cx="6831537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问题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为数据表设置主键约束后，每次插入记录时，</a:t>
            </a:r>
            <a:r>
              <a:rPr lang="zh-CN" altLang="en-US" dirty="0">
                <a:latin typeface="Arial" panose="020B0604020202020204" pitchFamily="34" charset="0"/>
              </a:rPr>
              <a:t>如果插入的值已经存在，会插入失败。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如何解决</a:t>
            </a:r>
            <a:r>
              <a:rPr lang="zh-CN" altLang="en-US" dirty="0">
                <a:latin typeface="Arial" panose="020B0604020202020204" pitchFamily="34" charset="0"/>
              </a:rPr>
              <a:t>：为主键生成自动增长的值。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1509477" y="1378905"/>
            <a:ext cx="355544" cy="7507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F83E3"/>
          </a:solidFill>
          <a:ln w="28575">
            <a:noFill/>
          </a:ln>
        </p:spPr>
        <p:txBody>
          <a:bodyPr/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2085649" y="1591597"/>
            <a:ext cx="196977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u="sng" dirty="0">
                <a:solidFill>
                  <a:srgbClr val="0070C0"/>
                </a:solidFill>
                <a:latin typeface="Arial" panose="020B0604020202020204" pitchFamily="34" charset="0"/>
              </a:rPr>
              <a:t>自动增长的作用</a:t>
            </a:r>
            <a:endParaRPr lang="zh-CN" altLang="en-US" sz="2000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9507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9507" grpId="0" build="p"/>
      <p:bldP spid="4" grpId="0" bldLvl="0" animBg="1"/>
      <p:bldP spid="5" grpId="0"/>
      <p:bldP spid="5" grpId="1"/>
    </p:bldLst>
  </p:timing>
</p:sld>
</file>

<file path=ppt/tags/tag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41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2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3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4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5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6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7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8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49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50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51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52.xml><?xml version="1.0" encoding="utf-8"?>
<p:tagLst xmlns:p="http://schemas.openxmlformats.org/presentationml/2006/main">
  <p:tag name="KSO_WM_DIAGRAM_VIRTUALLY_FRAME" val="{&quot;height&quot;:252.96284030329534,&quot;left&quot;:184.79964585885094,&quot;top&quot;:147.48634259259262,&quot;width&quot;:578.677854141149}"/>
</p:tagLst>
</file>

<file path=ppt/tags/tag53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4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5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6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7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8.xml><?xml version="1.0" encoding="utf-8"?>
<p:tagLst xmlns:p="http://schemas.openxmlformats.org/presentationml/2006/main">
  <p:tag name="KSO_WM_DIAGRAM_VIRTUALLY_FRAME" val="{&quot;height&quot;:116.87540750270418,&quot;left&quot;:207.44964585885094,&quot;top&quot;:175.8038216894801,&quot;width&quot;:555.0276689559639}"/>
</p:tagLst>
</file>

<file path=ppt/tags/tag59.xml><?xml version="1.0" encoding="utf-8"?>
<p:tagLst xmlns:p="http://schemas.openxmlformats.org/presentationml/2006/main">
  <p:tag name="ISPRING_RESOURCE_PATHS_HASH_PRESENTER" val="417f8e4a56fc57c2e92e6fdc581ab83ee55365e"/>
  <p:tag name="commondata" val="eyJoZGlkIjoiYjE3OTMxOGI0NjhjYThlMGE1ZjliNmExNTU4MWM3YjIifQ=="/>
</p:tagLst>
</file>

<file path=ppt/tags/tag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heme/theme1.xml><?xml version="1.0" encoding="utf-8"?>
<a:theme xmlns:a="http://schemas.openxmlformats.org/drawingml/2006/main" name="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4_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25341</Words>
  <Application>WPS 演示</Application>
  <PresentationFormat>自定义</PresentationFormat>
  <Paragraphs>2014</Paragraphs>
  <Slides>134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134</vt:i4>
      </vt:variant>
    </vt:vector>
  </HeadingPairs>
  <TitlesOfParts>
    <vt:vector size="164" baseType="lpstr">
      <vt:lpstr>Arial</vt:lpstr>
      <vt:lpstr>宋体</vt:lpstr>
      <vt:lpstr>Wingdings</vt:lpstr>
      <vt:lpstr>微软雅黑</vt:lpstr>
      <vt:lpstr>微软雅黑 Light</vt:lpstr>
      <vt:lpstr>Times New Roman</vt:lpstr>
      <vt:lpstr>思源黑体 CN Medium</vt:lpstr>
      <vt:lpstr>黑体</vt:lpstr>
      <vt:lpstr>Calibri</vt:lpstr>
      <vt:lpstr>字魂58号-创中黑</vt:lpstr>
      <vt:lpstr>Source Han Sans K Bold</vt:lpstr>
      <vt:lpstr>Yu Gothic UI Semibold</vt:lpstr>
      <vt:lpstr>Arial</vt:lpstr>
      <vt:lpstr>Verdana</vt:lpstr>
      <vt:lpstr>字魂105号-简雅黑</vt:lpstr>
      <vt:lpstr>Arial Unicode MS</vt:lpstr>
      <vt:lpstr>Broadway</vt:lpstr>
      <vt:lpstr>Gabriola</vt:lpstr>
      <vt:lpstr>Courier New</vt:lpstr>
      <vt:lpstr>华文彩云</vt:lpstr>
      <vt:lpstr>Courier New</vt:lpstr>
      <vt:lpstr>Times New Roman</vt:lpstr>
      <vt:lpstr>U.S. 101</vt:lpstr>
      <vt:lpstr>Segoe Print</vt:lpstr>
      <vt:lpstr>Roboto</vt:lpstr>
      <vt:lpstr>Open Sans Light</vt:lpstr>
      <vt:lpstr>Gulim</vt:lpstr>
      <vt:lpstr>Malgun Gothic</vt:lpstr>
      <vt:lpstr>Office 主题</vt:lpstr>
      <vt:lpstr>124_Office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数据库操作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 数据类型</vt:lpstr>
      <vt:lpstr>PowerPoint 演示文稿</vt:lpstr>
      <vt:lpstr>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表的约束</vt:lpstr>
      <vt:lpstr> 自动增长</vt:lpstr>
      <vt:lpstr>PowerPoint 演示文稿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 自动增长</vt:lpstr>
      <vt:lpstr>PowerPoint 演示文稿</vt:lpstr>
      <vt:lpstr>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 字符集与校对集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蓝白商务述职报告工作总结ppt模板</dc:title>
  <dc:creator>常董</dc:creator>
  <cp:lastModifiedBy>一抹阳光</cp:lastModifiedBy>
  <cp:revision>594</cp:revision>
  <dcterms:created xsi:type="dcterms:W3CDTF">2020-09-03T07:01:00Z</dcterms:created>
  <dcterms:modified xsi:type="dcterms:W3CDTF">2025-08-26T07:35:44Z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E671C8F1302E42AAA138FFAED2D7835E_13</vt:lpwstr>
  </property>
</Properties>
</file>